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Layouts/slideLayout15.xml" ContentType="application/vnd.openxmlformats-officedocument.presentationml.slideLayout+xml"/>
  <Override PartName="/ppt/slides/slide27.xml" ContentType="application/vnd.openxmlformats-officedocument.presentationml.slide+xml"/>
  <Default Extension="vml" ContentType="application/vnd.openxmlformats-officedocument.vmlDrawing"/>
  <Override PartName="/ppt/charts/chart4.xml" ContentType="application/vnd.openxmlformats-officedocument.drawingml.chart+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Default Extension="pict" ContentType="image/pict"/>
  <Override PartName="/ppt/slides/slide26.xml" ContentType="application/vnd.openxmlformats-officedocument.presentationml.slide+xml"/>
  <Override PartName="/ppt/slideLayouts/slideLayout14.xml" ContentType="application/vnd.openxmlformats-officedocument.presentationml.slideLayout+xml"/>
  <Override PartName="/ppt/charts/chart3.xml" ContentType="application/vnd.openxmlformats-officedocument.drawingml.chart+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charts/chart2.xml" ContentType="application/vnd.openxmlformats-officedocument.drawingml.chart+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tags/tag1.xml" ContentType="application/vnd.openxmlformats-officedocument.presentationml.tags+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charts/chart1.xml" ContentType="application/vnd.openxmlformats-officedocument.drawingml.chart+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Default Extension="package" ContentType="application/vnd.openxmlformats-officedocument.package"/>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6"/>
  </p:notesMasterIdLst>
  <p:sldIdLst>
    <p:sldId id="326" r:id="rId2"/>
    <p:sldId id="256" r:id="rId3"/>
    <p:sldId id="363" r:id="rId4"/>
    <p:sldId id="364" r:id="rId5"/>
    <p:sldId id="365" r:id="rId6"/>
    <p:sldId id="258" r:id="rId7"/>
    <p:sldId id="261" r:id="rId8"/>
    <p:sldId id="264" r:id="rId9"/>
    <p:sldId id="266" r:id="rId10"/>
    <p:sldId id="268" r:id="rId11"/>
    <p:sldId id="362" r:id="rId12"/>
    <p:sldId id="359" r:id="rId13"/>
    <p:sldId id="367" r:id="rId14"/>
    <p:sldId id="270" r:id="rId15"/>
    <p:sldId id="368" r:id="rId16"/>
    <p:sldId id="369" r:id="rId17"/>
    <p:sldId id="375" r:id="rId18"/>
    <p:sldId id="370" r:id="rId19"/>
    <p:sldId id="371" r:id="rId20"/>
    <p:sldId id="372" r:id="rId21"/>
    <p:sldId id="276" r:id="rId22"/>
    <p:sldId id="350" r:id="rId23"/>
    <p:sldId id="274" r:id="rId24"/>
    <p:sldId id="277" r:id="rId25"/>
    <p:sldId id="299" r:id="rId26"/>
    <p:sldId id="269" r:id="rId27"/>
    <p:sldId id="356" r:id="rId28"/>
    <p:sldId id="358" r:id="rId29"/>
    <p:sldId id="339" r:id="rId30"/>
    <p:sldId id="300" r:id="rId31"/>
    <p:sldId id="301" r:id="rId32"/>
    <p:sldId id="295" r:id="rId33"/>
    <p:sldId id="336" r:id="rId34"/>
    <p:sldId id="337" r:id="rId35"/>
    <p:sldId id="302" r:id="rId36"/>
    <p:sldId id="338" r:id="rId37"/>
    <p:sldId id="316" r:id="rId38"/>
    <p:sldId id="341" r:id="rId39"/>
    <p:sldId id="353" r:id="rId40"/>
    <p:sldId id="377" r:id="rId41"/>
    <p:sldId id="317" r:id="rId42"/>
    <p:sldId id="351" r:id="rId43"/>
    <p:sldId id="348" r:id="rId44"/>
    <p:sldId id="342"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BB0B0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21714" autoAdjust="0"/>
    <p:restoredTop sz="94660"/>
  </p:normalViewPr>
  <p:slideViewPr>
    <p:cSldViewPr snapToGrid="0" snapToObjects="1" showGuides="1">
      <p:cViewPr>
        <p:scale>
          <a:sx n="100" d="100"/>
          <a:sy n="100" d="100"/>
        </p:scale>
        <p:origin x="-2360" y="-912"/>
      </p:cViewPr>
      <p:guideLst>
        <p:guide orient="horz" pos="2152"/>
        <p:guide pos="2880"/>
      </p:guideLst>
    </p:cSldViewPr>
  </p:slid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openxmlformats.org/officeDocument/2006/relationships/package" Target="../embeddings/package1.package"/></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arifriedlaender:Documents:Projects:GLOBEC%20predator:niceh%20overlap.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arifriedlaender:Documents:Projects:GLOBEC%20predator:niceh%20overlap.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arifriedlaender:Documents:Projects:GLOBEC%20predator:niceh%20overlap.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manualLayout>
          <c:layoutTarget val="inner"/>
          <c:xMode val="edge"/>
          <c:yMode val="edge"/>
          <c:x val="0.0838414634146341"/>
          <c:y val="0.243478260869565"/>
          <c:w val="0.853648696365186"/>
          <c:h val="0.701449275362319"/>
        </c:manualLayout>
      </c:layout>
      <c:scatterChart>
        <c:scatterStyle val="smoothMarker"/>
        <c:ser>
          <c:idx val="0"/>
          <c:order val="0"/>
          <c:tx>
            <c:v>humpback</c:v>
          </c:tx>
          <c:spPr>
            <a:ln w="44690">
              <a:solidFill>
                <a:srgbClr val="006411"/>
              </a:solidFill>
              <a:prstDash val="solid"/>
            </a:ln>
          </c:spPr>
          <c:marker>
            <c:symbol val="square"/>
            <c:size val="10"/>
            <c:spPr>
              <a:solidFill>
                <a:srgbClr val="1FB714"/>
              </a:solidFill>
              <a:ln>
                <a:solidFill>
                  <a:srgbClr val="1FB714"/>
                </a:solidFill>
                <a:prstDash val="solid"/>
              </a:ln>
            </c:spPr>
          </c:marker>
          <c:errBars>
            <c:errDir val="y"/>
            <c:errBarType val="plus"/>
            <c:errValType val="cust"/>
            <c:plus>
              <c:numRef>
                <c:f>Sheet1!$L$4:$L$7</c:f>
                <c:numCache>
                  <c:formatCode>General</c:formatCode>
                  <c:ptCount val="4"/>
                  <c:pt idx="0">
                    <c:v>94.3930299999999</c:v>
                  </c:pt>
                  <c:pt idx="1">
                    <c:v>15.3599999999999</c:v>
                  </c:pt>
                  <c:pt idx="2">
                    <c:v>52.57</c:v>
                  </c:pt>
                  <c:pt idx="3">
                    <c:v>18.44</c:v>
                  </c:pt>
                </c:numCache>
              </c:numRef>
            </c:plus>
            <c:spPr>
              <a:ln w="29794">
                <a:solidFill>
                  <a:srgbClr val="339966"/>
                </a:solidFill>
                <a:prstDash val="solid"/>
              </a:ln>
            </c:spPr>
          </c:errBars>
          <c:xVal>
            <c:numRef>
              <c:f>Sheet1!$H$4:$H$7</c:f>
              <c:numCache>
                <c:formatCode>General</c:formatCode>
                <c:ptCount val="4"/>
                <c:pt idx="0">
                  <c:v>500.0</c:v>
                </c:pt>
                <c:pt idx="1">
                  <c:v>1000.0</c:v>
                </c:pt>
                <c:pt idx="2">
                  <c:v>2500.0</c:v>
                </c:pt>
                <c:pt idx="3">
                  <c:v>5000.0</c:v>
                </c:pt>
              </c:numCache>
            </c:numRef>
          </c:xVal>
          <c:yVal>
            <c:numRef>
              <c:f>Sheet1!$M$4:$M$7</c:f>
              <c:numCache>
                <c:formatCode>General</c:formatCode>
                <c:ptCount val="4"/>
                <c:pt idx="0">
                  <c:v>64.96786</c:v>
                </c:pt>
                <c:pt idx="1">
                  <c:v>84.7399999999999</c:v>
                </c:pt>
                <c:pt idx="2">
                  <c:v>76.8799999999999</c:v>
                </c:pt>
                <c:pt idx="3">
                  <c:v>95.0</c:v>
                </c:pt>
              </c:numCache>
            </c:numRef>
          </c:yVal>
          <c:smooth val="1"/>
        </c:ser>
        <c:ser>
          <c:idx val="1"/>
          <c:order val="1"/>
          <c:tx>
            <c:v>minke</c:v>
          </c:tx>
          <c:spPr>
            <a:ln w="44690">
              <a:solidFill>
                <a:srgbClr val="FF6600"/>
              </a:solidFill>
              <a:prstDash val="solid"/>
            </a:ln>
          </c:spPr>
          <c:marker>
            <c:symbol val="circle"/>
            <c:size val="10"/>
            <c:spPr>
              <a:solidFill>
                <a:srgbClr val="DD0806"/>
              </a:solidFill>
              <a:ln>
                <a:solidFill>
                  <a:srgbClr val="DD0806"/>
                </a:solidFill>
                <a:prstDash val="solid"/>
              </a:ln>
            </c:spPr>
          </c:marker>
          <c:errBars>
            <c:errDir val="y"/>
            <c:errBarType val="minus"/>
            <c:errValType val="cust"/>
            <c:minus>
              <c:numRef>
                <c:f>Sheet1!$L$8:$L$11</c:f>
                <c:numCache>
                  <c:formatCode>General</c:formatCode>
                  <c:ptCount val="4"/>
                  <c:pt idx="0">
                    <c:v>35.85</c:v>
                  </c:pt>
                  <c:pt idx="1">
                    <c:v>11.7509</c:v>
                  </c:pt>
                  <c:pt idx="2">
                    <c:v>10.4</c:v>
                  </c:pt>
                  <c:pt idx="3">
                    <c:v>17.8</c:v>
                  </c:pt>
                </c:numCache>
              </c:numRef>
            </c:minus>
            <c:spPr>
              <a:ln w="29794">
                <a:solidFill>
                  <a:srgbClr val="FF6600"/>
                </a:solidFill>
                <a:prstDash val="solid"/>
              </a:ln>
            </c:spPr>
          </c:errBars>
          <c:xVal>
            <c:numRef>
              <c:f>Sheet1!$H$8:$H$11</c:f>
              <c:numCache>
                <c:formatCode>General</c:formatCode>
                <c:ptCount val="4"/>
                <c:pt idx="0">
                  <c:v>500.0</c:v>
                </c:pt>
                <c:pt idx="1">
                  <c:v>1000.0</c:v>
                </c:pt>
                <c:pt idx="2">
                  <c:v>2500.0</c:v>
                </c:pt>
                <c:pt idx="3">
                  <c:v>5000.0</c:v>
                </c:pt>
              </c:numCache>
            </c:numRef>
          </c:xVal>
          <c:yVal>
            <c:numRef>
              <c:f>Sheet1!$M$8:$M$11</c:f>
              <c:numCache>
                <c:formatCode>General</c:formatCode>
                <c:ptCount val="4"/>
                <c:pt idx="0">
                  <c:v>163.96875</c:v>
                </c:pt>
                <c:pt idx="1">
                  <c:v>147.59</c:v>
                </c:pt>
                <c:pt idx="2">
                  <c:v>135.0</c:v>
                </c:pt>
                <c:pt idx="3">
                  <c:v>132.0</c:v>
                </c:pt>
              </c:numCache>
            </c:numRef>
          </c:yVal>
          <c:smooth val="1"/>
        </c:ser>
        <c:axId val="317645736"/>
        <c:axId val="317613688"/>
      </c:scatterChart>
      <c:valAx>
        <c:axId val="317645736"/>
        <c:scaling>
          <c:orientation val="minMax"/>
          <c:max val="5000.0"/>
        </c:scaling>
        <c:axPos val="t"/>
        <c:title>
          <c:tx>
            <c:rich>
              <a:bodyPr/>
              <a:lstStyle/>
              <a:p>
                <a:pPr>
                  <a:defRPr sz="1200" b="1" i="0"/>
                </a:pPr>
                <a:r>
                  <a:rPr lang="en-US" sz="1200" b="1" i="0"/>
                  <a:t>distance (m)</a:t>
                </a:r>
              </a:p>
            </c:rich>
          </c:tx>
          <c:layout>
            <c:manualLayout>
              <c:xMode val="edge"/>
              <c:yMode val="edge"/>
              <c:x val="0.399390243902439"/>
              <c:y val="0.0869565217391304"/>
            </c:manualLayout>
          </c:layout>
          <c:spPr>
            <a:noFill/>
            <a:ln w="29794">
              <a:noFill/>
            </a:ln>
          </c:spPr>
        </c:title>
        <c:numFmt formatCode="General" sourceLinked="1"/>
        <c:tickLblPos val="nextTo"/>
        <c:spPr>
          <a:ln w="3724">
            <a:solidFill>
              <a:srgbClr val="000000"/>
            </a:solidFill>
            <a:prstDash val="solid"/>
          </a:ln>
        </c:spPr>
        <c:txPr>
          <a:bodyPr rot="0" vert="horz"/>
          <a:lstStyle/>
          <a:p>
            <a:pPr>
              <a:defRPr sz="1200"/>
            </a:pPr>
            <a:endParaRPr lang="en-US"/>
          </a:p>
        </c:txPr>
        <c:crossAx val="317613688"/>
        <c:crosses val="autoZero"/>
        <c:crossBetween val="midCat"/>
        <c:majorUnit val="1000.0"/>
      </c:valAx>
      <c:valAx>
        <c:axId val="317613688"/>
        <c:scaling>
          <c:orientation val="maxMin"/>
        </c:scaling>
        <c:axPos val="l"/>
        <c:majorGridlines>
          <c:spPr>
            <a:ln w="3724">
              <a:solidFill>
                <a:srgbClr val="FFFFFF"/>
              </a:solidFill>
              <a:prstDash val="solid"/>
            </a:ln>
          </c:spPr>
        </c:majorGridlines>
        <c:title>
          <c:tx>
            <c:rich>
              <a:bodyPr/>
              <a:lstStyle/>
              <a:p>
                <a:pPr>
                  <a:defRPr sz="1200" b="1" i="0"/>
                </a:pPr>
                <a:r>
                  <a:rPr lang="en-US" sz="1200" b="1" i="0"/>
                  <a:t>depth (m)</a:t>
                </a:r>
              </a:p>
            </c:rich>
          </c:tx>
          <c:layout>
            <c:manualLayout>
              <c:xMode val="edge"/>
              <c:yMode val="edge"/>
              <c:x val="0.0"/>
              <c:y val="0.498550724637681"/>
            </c:manualLayout>
          </c:layout>
          <c:spPr>
            <a:noFill/>
            <a:ln w="29794">
              <a:noFill/>
            </a:ln>
          </c:spPr>
        </c:title>
        <c:numFmt formatCode="General" sourceLinked="1"/>
        <c:tickLblPos val="nextTo"/>
        <c:spPr>
          <a:ln w="3724">
            <a:solidFill>
              <a:srgbClr val="000000"/>
            </a:solidFill>
            <a:prstDash val="solid"/>
          </a:ln>
        </c:spPr>
        <c:txPr>
          <a:bodyPr rot="0" vert="horz"/>
          <a:lstStyle/>
          <a:p>
            <a:pPr>
              <a:defRPr sz="1200"/>
            </a:pPr>
            <a:endParaRPr lang="en-US"/>
          </a:p>
        </c:txPr>
        <c:crossAx val="317645736"/>
        <c:crosses val="autoZero"/>
        <c:crossBetween val="midCat"/>
        <c:majorUnit val="30.0"/>
      </c:valAx>
      <c:spPr>
        <a:noFill/>
        <a:ln w="29794">
          <a:solidFill>
            <a:schemeClr val="tx1"/>
          </a:solidFill>
        </a:ln>
      </c:spPr>
    </c:plotArea>
    <c:legend>
      <c:legendPos val="r"/>
      <c:layout>
        <c:manualLayout>
          <c:xMode val="edge"/>
          <c:yMode val="edge"/>
          <c:x val="0.750384892850043"/>
          <c:y val="0.0350211150062064"/>
          <c:w val="0.184451219512195"/>
          <c:h val="0.154930630437914"/>
        </c:manualLayout>
      </c:layout>
      <c:spPr>
        <a:noFill/>
        <a:ln w="3724">
          <a:solidFill>
            <a:srgbClr val="000000"/>
          </a:solidFill>
          <a:prstDash val="solid"/>
        </a:ln>
      </c:spPr>
      <c:txPr>
        <a:bodyPr/>
        <a:lstStyle/>
        <a:p>
          <a:pPr>
            <a:defRPr sz="1200"/>
          </a:pPr>
          <a:endParaRPr lang="en-US"/>
        </a:p>
      </c:txPr>
    </c:legend>
    <c:plotVisOnly val="1"/>
    <c:dispBlanksAs val="gap"/>
  </c:chart>
  <c:spPr>
    <a:solidFill>
      <a:schemeClr val="bg1"/>
    </a:solidFill>
    <a:ln>
      <a:solidFill>
        <a:schemeClr val="tx1"/>
      </a:solidFill>
    </a:ln>
  </c:spPr>
  <c:txPr>
    <a:bodyPr/>
    <a:lstStyle/>
    <a:p>
      <a:pPr>
        <a:defRPr sz="938" b="0" i="0" u="none" strike="noStrike" baseline="0">
          <a:solidFill>
            <a:schemeClr val="tx1"/>
          </a:solidFill>
          <a:latin typeface="Arial"/>
          <a:ea typeface="Arial"/>
          <a:cs typeface="Arial"/>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0.0789987751531059"/>
          <c:y val="0.0156734680444829"/>
          <c:w val="0.857060017497813"/>
          <c:h val="0.8753978145248"/>
        </c:manualLayout>
      </c:layout>
      <c:barChart>
        <c:barDir val="col"/>
        <c:grouping val="clustered"/>
        <c:ser>
          <c:idx val="0"/>
          <c:order val="0"/>
          <c:tx>
            <c:strRef>
              <c:f>'New D'!$B$21</c:f>
              <c:strCache>
                <c:ptCount val="1"/>
                <c:pt idx="0">
                  <c:v>Adelie</c:v>
                </c:pt>
              </c:strCache>
            </c:strRef>
          </c:tx>
          <c:spPr>
            <a:ln>
              <a:solidFill>
                <a:schemeClr val="tx1"/>
              </a:solidFill>
            </a:ln>
          </c:spPr>
          <c:dLbls>
            <c:dLbl>
              <c:idx val="0"/>
              <c:dLblPos val="outEnd"/>
              <c:showVal val="1"/>
            </c:dLbl>
            <c:dLbl>
              <c:idx val="1"/>
              <c:layout/>
              <c:dLblPos val="outEnd"/>
              <c:showVal val="1"/>
            </c:dLbl>
            <c:dLbl>
              <c:idx val="2"/>
              <c:layout/>
              <c:dLblPos val="outEnd"/>
              <c:showVal val="1"/>
            </c:dLbl>
            <c:dLbl>
              <c:idx val="3"/>
              <c:layout/>
              <c:dLblPos val="outEnd"/>
              <c:showVal val="1"/>
            </c:dLbl>
            <c:delete val="1"/>
          </c:dLbls>
          <c:cat>
            <c:strRef>
              <c:f>'New D'!$C$20:$F$20</c:f>
              <c:strCache>
                <c:ptCount val="4"/>
                <c:pt idx="0">
                  <c:v>Adelie</c:v>
                </c:pt>
                <c:pt idx="1">
                  <c:v>Crabeater</c:v>
                </c:pt>
                <c:pt idx="2">
                  <c:v>Humpback</c:v>
                </c:pt>
                <c:pt idx="3">
                  <c:v>Minke</c:v>
                </c:pt>
              </c:strCache>
            </c:strRef>
          </c:cat>
          <c:val>
            <c:numRef>
              <c:f>'New D'!$C$21:$F$21</c:f>
              <c:numCache>
                <c:formatCode>0.00</c:formatCode>
                <c:ptCount val="4"/>
                <c:pt idx="1">
                  <c:v>0.546690196321275</c:v>
                </c:pt>
                <c:pt idx="2">
                  <c:v>0.254029538924831</c:v>
                </c:pt>
                <c:pt idx="3">
                  <c:v>0.263163425679596</c:v>
                </c:pt>
              </c:numCache>
            </c:numRef>
          </c:val>
        </c:ser>
        <c:ser>
          <c:idx val="1"/>
          <c:order val="1"/>
          <c:tx>
            <c:strRef>
              <c:f>'New D'!$B$22</c:f>
              <c:strCache>
                <c:ptCount val="1"/>
                <c:pt idx="0">
                  <c:v>Crabeater</c:v>
                </c:pt>
              </c:strCache>
            </c:strRef>
          </c:tx>
          <c:spPr>
            <a:ln>
              <a:solidFill>
                <a:schemeClr val="tx1"/>
              </a:solidFill>
            </a:ln>
          </c:spPr>
          <c:dLbls>
            <c:dLbl>
              <c:idx val="0"/>
              <c:layout/>
              <c:dLblPos val="outEnd"/>
              <c:showVal val="1"/>
            </c:dLbl>
            <c:dLbl>
              <c:idx val="1"/>
              <c:dLblPos val="outEnd"/>
              <c:showVal val="1"/>
            </c:dLbl>
            <c:dLbl>
              <c:idx val="2"/>
              <c:layout/>
              <c:dLblPos val="outEnd"/>
              <c:showVal val="1"/>
            </c:dLbl>
            <c:dLbl>
              <c:idx val="3"/>
              <c:layout/>
              <c:dLblPos val="outEnd"/>
              <c:showVal val="1"/>
            </c:dLbl>
            <c:delete val="1"/>
          </c:dLbls>
          <c:cat>
            <c:strRef>
              <c:f>'New D'!$C$20:$F$20</c:f>
              <c:strCache>
                <c:ptCount val="4"/>
                <c:pt idx="0">
                  <c:v>Adelie</c:v>
                </c:pt>
                <c:pt idx="1">
                  <c:v>Crabeater</c:v>
                </c:pt>
                <c:pt idx="2">
                  <c:v>Humpback</c:v>
                </c:pt>
                <c:pt idx="3">
                  <c:v>Minke</c:v>
                </c:pt>
              </c:strCache>
            </c:strRef>
          </c:cat>
          <c:val>
            <c:numRef>
              <c:f>'New D'!$C$22:$F$22</c:f>
              <c:numCache>
                <c:formatCode>General</c:formatCode>
                <c:ptCount val="4"/>
                <c:pt idx="0" formatCode="0.00">
                  <c:v>0.546690196321275</c:v>
                </c:pt>
                <c:pt idx="2" formatCode="0.00">
                  <c:v>0.308413952071183</c:v>
                </c:pt>
                <c:pt idx="3" formatCode="0.00">
                  <c:v>0.377699226741165</c:v>
                </c:pt>
              </c:numCache>
            </c:numRef>
          </c:val>
        </c:ser>
        <c:ser>
          <c:idx val="2"/>
          <c:order val="2"/>
          <c:tx>
            <c:strRef>
              <c:f>'New D'!$B$23</c:f>
              <c:strCache>
                <c:ptCount val="1"/>
                <c:pt idx="0">
                  <c:v>Humpback</c:v>
                </c:pt>
              </c:strCache>
            </c:strRef>
          </c:tx>
          <c:spPr>
            <a:ln>
              <a:solidFill>
                <a:schemeClr val="tx1"/>
              </a:solidFill>
            </a:ln>
          </c:spPr>
          <c:dLbls>
            <c:dLbl>
              <c:idx val="0"/>
              <c:layout/>
              <c:dLblPos val="outEnd"/>
              <c:showVal val="1"/>
            </c:dLbl>
            <c:dLbl>
              <c:idx val="1"/>
              <c:layout/>
              <c:dLblPos val="outEnd"/>
              <c:showVal val="1"/>
            </c:dLbl>
            <c:dLbl>
              <c:idx val="2"/>
              <c:dLblPos val="outEnd"/>
              <c:showVal val="1"/>
            </c:dLbl>
            <c:dLbl>
              <c:idx val="3"/>
              <c:layout/>
              <c:dLblPos val="outEnd"/>
              <c:showVal val="1"/>
            </c:dLbl>
            <c:delete val="1"/>
          </c:dLbls>
          <c:cat>
            <c:strRef>
              <c:f>'New D'!$C$20:$F$20</c:f>
              <c:strCache>
                <c:ptCount val="4"/>
                <c:pt idx="0">
                  <c:v>Adelie</c:v>
                </c:pt>
                <c:pt idx="1">
                  <c:v>Crabeater</c:v>
                </c:pt>
                <c:pt idx="2">
                  <c:v>Humpback</c:v>
                </c:pt>
                <c:pt idx="3">
                  <c:v>Minke</c:v>
                </c:pt>
              </c:strCache>
            </c:strRef>
          </c:cat>
          <c:val>
            <c:numRef>
              <c:f>'New D'!$C$23:$F$23</c:f>
              <c:numCache>
                <c:formatCode>0.00</c:formatCode>
                <c:ptCount val="4"/>
                <c:pt idx="0">
                  <c:v>0.254029538924831</c:v>
                </c:pt>
                <c:pt idx="1">
                  <c:v>0.308413952071183</c:v>
                </c:pt>
                <c:pt idx="3">
                  <c:v>0.470212291356402</c:v>
                </c:pt>
              </c:numCache>
            </c:numRef>
          </c:val>
        </c:ser>
        <c:ser>
          <c:idx val="3"/>
          <c:order val="3"/>
          <c:tx>
            <c:strRef>
              <c:f>'New D'!$B$24</c:f>
              <c:strCache>
                <c:ptCount val="1"/>
                <c:pt idx="0">
                  <c:v>Minke</c:v>
                </c:pt>
              </c:strCache>
            </c:strRef>
          </c:tx>
          <c:spPr>
            <a:ln>
              <a:solidFill>
                <a:schemeClr val="tx1"/>
              </a:solidFill>
            </a:ln>
          </c:spPr>
          <c:dLbls>
            <c:dLbl>
              <c:idx val="0"/>
              <c:layout/>
              <c:dLblPos val="outEnd"/>
              <c:showVal val="1"/>
            </c:dLbl>
            <c:dLbl>
              <c:idx val="1"/>
              <c:layout/>
              <c:dLblPos val="outEnd"/>
              <c:showVal val="1"/>
            </c:dLbl>
            <c:dLbl>
              <c:idx val="2"/>
              <c:layout/>
              <c:dLblPos val="outEnd"/>
              <c:showVal val="1"/>
            </c:dLbl>
            <c:dLbl>
              <c:idx val="3"/>
              <c:dLblPos val="outEnd"/>
              <c:showVal val="1"/>
            </c:dLbl>
            <c:delete val="1"/>
          </c:dLbls>
          <c:cat>
            <c:strRef>
              <c:f>'New D'!$C$20:$F$20</c:f>
              <c:strCache>
                <c:ptCount val="4"/>
                <c:pt idx="0">
                  <c:v>Adelie</c:v>
                </c:pt>
                <c:pt idx="1">
                  <c:v>Crabeater</c:v>
                </c:pt>
                <c:pt idx="2">
                  <c:v>Humpback</c:v>
                </c:pt>
                <c:pt idx="3">
                  <c:v>Minke</c:v>
                </c:pt>
              </c:strCache>
            </c:strRef>
          </c:cat>
          <c:val>
            <c:numRef>
              <c:f>'New D'!$C$24:$F$24</c:f>
              <c:numCache>
                <c:formatCode>0.00</c:formatCode>
                <c:ptCount val="4"/>
                <c:pt idx="0">
                  <c:v>0.263163425679596</c:v>
                </c:pt>
                <c:pt idx="1">
                  <c:v>0.377699226741165</c:v>
                </c:pt>
                <c:pt idx="2">
                  <c:v>0.470212291356402</c:v>
                </c:pt>
              </c:numCache>
            </c:numRef>
          </c:val>
        </c:ser>
        <c:axId val="279103640"/>
        <c:axId val="279095576"/>
      </c:barChart>
      <c:catAx>
        <c:axId val="279103640"/>
        <c:scaling>
          <c:orientation val="minMax"/>
        </c:scaling>
        <c:axPos val="b"/>
        <c:title>
          <c:tx>
            <c:rich>
              <a:bodyPr/>
              <a:lstStyle/>
              <a:p>
                <a:pPr>
                  <a:defRPr>
                    <a:solidFill>
                      <a:schemeClr val="tx1"/>
                    </a:solidFill>
                  </a:defRPr>
                </a:pPr>
                <a:r>
                  <a:rPr lang="en-US">
                    <a:solidFill>
                      <a:schemeClr val="tx1"/>
                    </a:solidFill>
                  </a:rPr>
                  <a:t>Species</a:t>
                </a:r>
              </a:p>
            </c:rich>
          </c:tx>
          <c:layout/>
        </c:title>
        <c:tickLblPos val="nextTo"/>
        <c:txPr>
          <a:bodyPr/>
          <a:lstStyle/>
          <a:p>
            <a:pPr>
              <a:defRPr b="1" i="0">
                <a:solidFill>
                  <a:schemeClr val="tx1"/>
                </a:solidFill>
              </a:defRPr>
            </a:pPr>
            <a:endParaRPr lang="en-US"/>
          </a:p>
        </c:txPr>
        <c:crossAx val="279095576"/>
        <c:crosses val="autoZero"/>
        <c:auto val="1"/>
        <c:lblAlgn val="ctr"/>
        <c:lblOffset val="100"/>
      </c:catAx>
      <c:valAx>
        <c:axId val="279095576"/>
        <c:scaling>
          <c:orientation val="minMax"/>
          <c:max val="1.0"/>
        </c:scaling>
        <c:axPos val="l"/>
        <c:majorGridlines>
          <c:spPr>
            <a:ln>
              <a:noFill/>
            </a:ln>
          </c:spPr>
        </c:majorGridlines>
        <c:title>
          <c:tx>
            <c:rich>
              <a:bodyPr/>
              <a:lstStyle/>
              <a:p>
                <a:pPr>
                  <a:defRPr>
                    <a:solidFill>
                      <a:schemeClr val="tx1"/>
                    </a:solidFill>
                  </a:defRPr>
                </a:pPr>
                <a:r>
                  <a:rPr lang="en-US">
                    <a:solidFill>
                      <a:schemeClr val="tx1"/>
                    </a:solidFill>
                  </a:rPr>
                  <a:t>Niche Overlap (0-1)</a:t>
                </a:r>
              </a:p>
            </c:rich>
          </c:tx>
          <c:layout/>
          <c:spPr>
            <a:ln>
              <a:noFill/>
            </a:ln>
          </c:spPr>
        </c:title>
        <c:numFmt formatCode="General" sourceLinked="1"/>
        <c:tickLblPos val="nextTo"/>
        <c:spPr>
          <a:ln>
            <a:solidFill>
              <a:schemeClr val="tx1"/>
            </a:solidFill>
          </a:ln>
        </c:spPr>
        <c:txPr>
          <a:bodyPr/>
          <a:lstStyle/>
          <a:p>
            <a:pPr>
              <a:defRPr sz="1200">
                <a:solidFill>
                  <a:schemeClr val="tx1"/>
                </a:solidFill>
              </a:defRPr>
            </a:pPr>
            <a:endParaRPr lang="en-US"/>
          </a:p>
        </c:txPr>
        <c:crossAx val="279103640"/>
        <c:crosses val="autoZero"/>
        <c:crossBetween val="between"/>
      </c:valAx>
      <c:spPr>
        <a:solidFill>
          <a:schemeClr val="bg1"/>
        </a:solidFill>
        <a:ln>
          <a:noFill/>
        </a:ln>
      </c:spPr>
    </c:plotArea>
    <c:legend>
      <c:legendPos val="r"/>
      <c:layout>
        <c:manualLayout>
          <c:xMode val="edge"/>
          <c:yMode val="edge"/>
          <c:x val="0.826689647127442"/>
          <c:y val="0.0141967956122517"/>
          <c:w val="0.148125167687372"/>
          <c:h val="0.157456647279949"/>
        </c:manualLayout>
      </c:layout>
      <c:txPr>
        <a:bodyPr/>
        <a:lstStyle/>
        <a:p>
          <a:pPr>
            <a:defRPr>
              <a:solidFill>
                <a:schemeClr val="tx1"/>
              </a:solidFill>
            </a:defRPr>
          </a:pPr>
          <a:endParaRPr lang="en-US"/>
        </a:p>
      </c:txPr>
    </c:legend>
    <c:plotVisOnly val="1"/>
  </c:chart>
  <c:spPr>
    <a:solidFill>
      <a:schemeClr val="bg1"/>
    </a:solidFill>
    <a:ln>
      <a:solidFill>
        <a:schemeClr val="bg1">
          <a:lumMod val="95000"/>
        </a:schemeClr>
      </a:solidFill>
    </a:ln>
  </c:spPr>
  <c:txPr>
    <a:bodyPr/>
    <a:lstStyle/>
    <a:p>
      <a:pPr>
        <a:defRPr sz="1400">
          <a:solidFill>
            <a:schemeClr val="bg1"/>
          </a:solidFill>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0.100364323570627"/>
          <c:y val="0.0292109010958529"/>
          <c:w val="0.870946565099084"/>
          <c:h val="0.825636947458347"/>
        </c:manualLayout>
      </c:layout>
      <c:barChart>
        <c:barDir val="col"/>
        <c:grouping val="clustered"/>
        <c:ser>
          <c:idx val="0"/>
          <c:order val="0"/>
          <c:tx>
            <c:strRef>
              <c:f>'New D'!$B$27</c:f>
              <c:strCache>
                <c:ptCount val="1"/>
                <c:pt idx="0">
                  <c:v>Adelie</c:v>
                </c:pt>
              </c:strCache>
            </c:strRef>
          </c:tx>
          <c:spPr>
            <a:ln>
              <a:solidFill>
                <a:schemeClr val="tx1"/>
              </a:solidFill>
            </a:ln>
          </c:spPr>
          <c:dLbls>
            <c:dLbl>
              <c:idx val="0"/>
              <c:dLblPos val="outEnd"/>
              <c:showVal val="1"/>
            </c:dLbl>
            <c:dLbl>
              <c:idx val="1"/>
              <c:layout/>
              <c:dLblPos val="outEnd"/>
              <c:showVal val="1"/>
            </c:dLbl>
            <c:dLbl>
              <c:idx val="2"/>
              <c:layout/>
              <c:dLblPos val="outEnd"/>
              <c:showVal val="1"/>
            </c:dLbl>
            <c:dLbl>
              <c:idx val="3"/>
              <c:layout/>
              <c:dLblPos val="outEnd"/>
              <c:showVal val="1"/>
            </c:dLbl>
            <c:delete val="1"/>
          </c:dLbls>
          <c:cat>
            <c:strRef>
              <c:f>'New D'!$C$26:$F$26</c:f>
              <c:strCache>
                <c:ptCount val="4"/>
                <c:pt idx="0">
                  <c:v>Adelie</c:v>
                </c:pt>
                <c:pt idx="1">
                  <c:v>Crabeater</c:v>
                </c:pt>
                <c:pt idx="2">
                  <c:v>Humpback</c:v>
                </c:pt>
                <c:pt idx="3">
                  <c:v>Minke</c:v>
                </c:pt>
              </c:strCache>
            </c:strRef>
          </c:cat>
          <c:val>
            <c:numRef>
              <c:f>'New D'!$C$27:$F$27</c:f>
              <c:numCache>
                <c:formatCode>0.00</c:formatCode>
                <c:ptCount val="4"/>
                <c:pt idx="1">
                  <c:v>0.418447025881668</c:v>
                </c:pt>
                <c:pt idx="2">
                  <c:v>0.468793075169321</c:v>
                </c:pt>
                <c:pt idx="3">
                  <c:v>0.454954379989092</c:v>
                </c:pt>
              </c:numCache>
            </c:numRef>
          </c:val>
        </c:ser>
        <c:ser>
          <c:idx val="1"/>
          <c:order val="1"/>
          <c:tx>
            <c:strRef>
              <c:f>'New D'!$B$28</c:f>
              <c:strCache>
                <c:ptCount val="1"/>
                <c:pt idx="0">
                  <c:v>Crabeater</c:v>
                </c:pt>
              </c:strCache>
            </c:strRef>
          </c:tx>
          <c:spPr>
            <a:ln>
              <a:solidFill>
                <a:schemeClr val="tx1"/>
              </a:solidFill>
            </a:ln>
          </c:spPr>
          <c:dLbls>
            <c:dLbl>
              <c:idx val="0"/>
              <c:layout/>
              <c:dLblPos val="outEnd"/>
              <c:showVal val="1"/>
            </c:dLbl>
            <c:dLbl>
              <c:idx val="1"/>
              <c:dLblPos val="outEnd"/>
              <c:showVal val="1"/>
            </c:dLbl>
            <c:dLbl>
              <c:idx val="2"/>
              <c:layout/>
              <c:dLblPos val="outEnd"/>
              <c:showVal val="1"/>
            </c:dLbl>
            <c:dLbl>
              <c:idx val="3"/>
              <c:layout/>
              <c:dLblPos val="outEnd"/>
              <c:showVal val="1"/>
            </c:dLbl>
            <c:delete val="1"/>
          </c:dLbls>
          <c:cat>
            <c:strRef>
              <c:f>'New D'!$C$26:$F$26</c:f>
              <c:strCache>
                <c:ptCount val="4"/>
                <c:pt idx="0">
                  <c:v>Adelie</c:v>
                </c:pt>
                <c:pt idx="1">
                  <c:v>Crabeater</c:v>
                </c:pt>
                <c:pt idx="2">
                  <c:v>Humpback</c:v>
                </c:pt>
                <c:pt idx="3">
                  <c:v>Minke</c:v>
                </c:pt>
              </c:strCache>
            </c:strRef>
          </c:cat>
          <c:val>
            <c:numRef>
              <c:f>'New D'!$C$28:$F$28</c:f>
              <c:numCache>
                <c:formatCode>General</c:formatCode>
                <c:ptCount val="4"/>
                <c:pt idx="0" formatCode="0.00">
                  <c:v>0.418447025881668</c:v>
                </c:pt>
                <c:pt idx="2" formatCode="0.00">
                  <c:v>0.496431769297362</c:v>
                </c:pt>
                <c:pt idx="3" formatCode="0.00">
                  <c:v>0.564807450715787</c:v>
                </c:pt>
              </c:numCache>
            </c:numRef>
          </c:val>
        </c:ser>
        <c:ser>
          <c:idx val="2"/>
          <c:order val="2"/>
          <c:tx>
            <c:strRef>
              <c:f>'New D'!$B$29</c:f>
              <c:strCache>
                <c:ptCount val="1"/>
                <c:pt idx="0">
                  <c:v>Humpback</c:v>
                </c:pt>
              </c:strCache>
            </c:strRef>
          </c:tx>
          <c:spPr>
            <a:ln>
              <a:solidFill>
                <a:schemeClr val="tx1"/>
              </a:solidFill>
            </a:ln>
          </c:spPr>
          <c:dLbls>
            <c:dLbl>
              <c:idx val="0"/>
              <c:layout/>
              <c:dLblPos val="outEnd"/>
              <c:showVal val="1"/>
            </c:dLbl>
            <c:dLbl>
              <c:idx val="1"/>
              <c:layout/>
              <c:dLblPos val="outEnd"/>
              <c:showVal val="1"/>
            </c:dLbl>
            <c:dLbl>
              <c:idx val="2"/>
              <c:dLblPos val="outEnd"/>
              <c:showVal val="1"/>
            </c:dLbl>
            <c:dLbl>
              <c:idx val="3"/>
              <c:layout/>
              <c:dLblPos val="outEnd"/>
              <c:showVal val="1"/>
            </c:dLbl>
            <c:delete val="1"/>
          </c:dLbls>
          <c:cat>
            <c:strRef>
              <c:f>'New D'!$C$26:$F$26</c:f>
              <c:strCache>
                <c:ptCount val="4"/>
                <c:pt idx="0">
                  <c:v>Adelie</c:v>
                </c:pt>
                <c:pt idx="1">
                  <c:v>Crabeater</c:v>
                </c:pt>
                <c:pt idx="2">
                  <c:v>Humpback</c:v>
                </c:pt>
                <c:pt idx="3">
                  <c:v>Minke</c:v>
                </c:pt>
              </c:strCache>
            </c:strRef>
          </c:cat>
          <c:val>
            <c:numRef>
              <c:f>'New D'!$C$29:$F$29</c:f>
              <c:numCache>
                <c:formatCode>0.00</c:formatCode>
                <c:ptCount val="4"/>
                <c:pt idx="0">
                  <c:v>0.468793075169321</c:v>
                </c:pt>
                <c:pt idx="1">
                  <c:v>0.496431769297362</c:v>
                </c:pt>
                <c:pt idx="3">
                  <c:v>0.539692415502572</c:v>
                </c:pt>
              </c:numCache>
            </c:numRef>
          </c:val>
        </c:ser>
        <c:ser>
          <c:idx val="3"/>
          <c:order val="3"/>
          <c:tx>
            <c:strRef>
              <c:f>'New D'!$B$30</c:f>
              <c:strCache>
                <c:ptCount val="1"/>
                <c:pt idx="0">
                  <c:v>Minke</c:v>
                </c:pt>
              </c:strCache>
            </c:strRef>
          </c:tx>
          <c:spPr>
            <a:ln>
              <a:solidFill>
                <a:schemeClr val="tx1"/>
              </a:solidFill>
            </a:ln>
          </c:spPr>
          <c:dLbls>
            <c:dLbl>
              <c:idx val="0"/>
              <c:layout/>
              <c:dLblPos val="outEnd"/>
              <c:showVal val="1"/>
            </c:dLbl>
            <c:dLbl>
              <c:idx val="1"/>
              <c:layout/>
              <c:dLblPos val="outEnd"/>
              <c:showVal val="1"/>
            </c:dLbl>
            <c:dLbl>
              <c:idx val="2"/>
              <c:layout/>
              <c:dLblPos val="outEnd"/>
              <c:showVal val="1"/>
            </c:dLbl>
            <c:dLbl>
              <c:idx val="3"/>
              <c:dLblPos val="outEnd"/>
              <c:showVal val="1"/>
            </c:dLbl>
            <c:delete val="1"/>
          </c:dLbls>
          <c:cat>
            <c:strRef>
              <c:f>'New D'!$C$26:$F$26</c:f>
              <c:strCache>
                <c:ptCount val="4"/>
                <c:pt idx="0">
                  <c:v>Adelie</c:v>
                </c:pt>
                <c:pt idx="1">
                  <c:v>Crabeater</c:v>
                </c:pt>
                <c:pt idx="2">
                  <c:v>Humpback</c:v>
                </c:pt>
                <c:pt idx="3">
                  <c:v>Minke</c:v>
                </c:pt>
              </c:strCache>
            </c:strRef>
          </c:cat>
          <c:val>
            <c:numRef>
              <c:f>'New D'!$C$30:$F$30</c:f>
              <c:numCache>
                <c:formatCode>0.00</c:formatCode>
                <c:ptCount val="4"/>
                <c:pt idx="0">
                  <c:v>0.454954379989092</c:v>
                </c:pt>
                <c:pt idx="1">
                  <c:v>0.564807450715787</c:v>
                </c:pt>
                <c:pt idx="2">
                  <c:v>0.539692415502572</c:v>
                </c:pt>
              </c:numCache>
            </c:numRef>
          </c:val>
        </c:ser>
        <c:axId val="279750136"/>
        <c:axId val="279733144"/>
      </c:barChart>
      <c:catAx>
        <c:axId val="279750136"/>
        <c:scaling>
          <c:orientation val="minMax"/>
        </c:scaling>
        <c:axPos val="b"/>
        <c:title>
          <c:tx>
            <c:rich>
              <a:bodyPr/>
              <a:lstStyle/>
              <a:p>
                <a:pPr>
                  <a:defRPr/>
                </a:pPr>
                <a:r>
                  <a:rPr lang="en-US"/>
                  <a:t>Species</a:t>
                </a:r>
              </a:p>
            </c:rich>
          </c:tx>
          <c:layout/>
        </c:title>
        <c:tickLblPos val="nextTo"/>
        <c:txPr>
          <a:bodyPr/>
          <a:lstStyle/>
          <a:p>
            <a:pPr>
              <a:defRPr b="1" i="0"/>
            </a:pPr>
            <a:endParaRPr lang="en-US"/>
          </a:p>
        </c:txPr>
        <c:crossAx val="279733144"/>
        <c:crosses val="autoZero"/>
        <c:auto val="1"/>
        <c:lblAlgn val="ctr"/>
        <c:lblOffset val="100"/>
      </c:catAx>
      <c:valAx>
        <c:axId val="279733144"/>
        <c:scaling>
          <c:orientation val="minMax"/>
          <c:max val="1.0"/>
        </c:scaling>
        <c:axPos val="l"/>
        <c:majorGridlines>
          <c:spPr>
            <a:ln>
              <a:noFill/>
            </a:ln>
          </c:spPr>
        </c:majorGridlines>
        <c:title>
          <c:tx>
            <c:rich>
              <a:bodyPr/>
              <a:lstStyle/>
              <a:p>
                <a:pPr>
                  <a:defRPr/>
                </a:pPr>
                <a:r>
                  <a:rPr lang="en-US"/>
                  <a:t>Niche Overlap (0-1)</a:t>
                </a:r>
              </a:p>
            </c:rich>
          </c:tx>
          <c:layout/>
        </c:title>
        <c:numFmt formatCode="General" sourceLinked="1"/>
        <c:tickLblPos val="nextTo"/>
        <c:txPr>
          <a:bodyPr/>
          <a:lstStyle/>
          <a:p>
            <a:pPr>
              <a:defRPr sz="1200"/>
            </a:pPr>
            <a:endParaRPr lang="en-US"/>
          </a:p>
        </c:txPr>
        <c:crossAx val="279750136"/>
        <c:crosses val="autoZero"/>
        <c:crossBetween val="between"/>
      </c:valAx>
      <c:spPr>
        <a:solidFill>
          <a:schemeClr val="bg1"/>
        </a:solidFill>
      </c:spPr>
    </c:plotArea>
    <c:legend>
      <c:legendPos val="r"/>
      <c:layout>
        <c:manualLayout>
          <c:xMode val="edge"/>
          <c:yMode val="edge"/>
          <c:x val="0.843978343441126"/>
          <c:y val="0.00988967662013916"/>
          <c:w val="0.121967603765182"/>
          <c:h val="0.199805248071834"/>
        </c:manualLayout>
      </c:layout>
    </c:legend>
    <c:plotVisOnly val="1"/>
  </c:chart>
  <c:spPr>
    <a:solidFill>
      <a:schemeClr val="bg1"/>
    </a:solidFill>
  </c:spPr>
  <c:txPr>
    <a:bodyPr/>
    <a:lstStyle/>
    <a:p>
      <a:pPr>
        <a:defRPr sz="1400">
          <a:solidFill>
            <a:schemeClr val="tx1"/>
          </a:solidFill>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0.113728877976669"/>
          <c:y val="0.0445250829400806"/>
          <c:w val="0.87294562310406"/>
          <c:h val="0.816699912510936"/>
        </c:manualLayout>
      </c:layout>
      <c:barChart>
        <c:barDir val="col"/>
        <c:grouping val="clustered"/>
        <c:ser>
          <c:idx val="0"/>
          <c:order val="0"/>
          <c:spPr>
            <a:gradFill flip="none" rotWithShape="1">
              <a:gsLst>
                <a:gs pos="0">
                  <a:schemeClr val="accent6">
                    <a:lumMod val="75000"/>
                  </a:schemeClr>
                </a:gs>
                <a:gs pos="78000">
                  <a:schemeClr val="accent5">
                    <a:lumMod val="20000"/>
                    <a:lumOff val="80000"/>
                  </a:schemeClr>
                </a:gs>
              </a:gsLst>
              <a:lin ang="5400000" scaled="0"/>
              <a:tileRect/>
            </a:gradFill>
            <a:ln>
              <a:solidFill>
                <a:schemeClr val="tx1"/>
              </a:solidFill>
            </a:ln>
          </c:spPr>
          <c:dLbls>
            <c:dLbl>
              <c:idx val="0"/>
              <c:layout/>
              <c:dLblPos val="outEnd"/>
              <c:showVal val="1"/>
            </c:dLbl>
            <c:dLbl>
              <c:idx val="1"/>
              <c:layout/>
              <c:dLblPos val="outEnd"/>
              <c:showVal val="1"/>
            </c:dLbl>
            <c:dLbl>
              <c:idx val="2"/>
              <c:layout/>
              <c:dLblPos val="outEnd"/>
              <c:showVal val="1"/>
            </c:dLbl>
            <c:dLbl>
              <c:idx val="3"/>
              <c:layout/>
              <c:dLblPos val="outEnd"/>
              <c:showVal val="1"/>
            </c:dLbl>
            <c:delete val="1"/>
          </c:dLbls>
          <c:cat>
            <c:strRef>
              <c:f>'New D'!$B$36:$B$39</c:f>
              <c:strCache>
                <c:ptCount val="4"/>
                <c:pt idx="0">
                  <c:v>Adelie</c:v>
                </c:pt>
                <c:pt idx="1">
                  <c:v>Crabeater</c:v>
                </c:pt>
                <c:pt idx="2">
                  <c:v>Humpback</c:v>
                </c:pt>
                <c:pt idx="3">
                  <c:v>Minke</c:v>
                </c:pt>
              </c:strCache>
            </c:strRef>
          </c:cat>
          <c:val>
            <c:numRef>
              <c:f>'New D'!$C$36:$C$39</c:f>
              <c:numCache>
                <c:formatCode>General</c:formatCode>
                <c:ptCount val="4"/>
                <c:pt idx="0">
                  <c:v>0.25</c:v>
                </c:pt>
                <c:pt idx="1">
                  <c:v>0.29</c:v>
                </c:pt>
                <c:pt idx="2">
                  <c:v>0.39</c:v>
                </c:pt>
                <c:pt idx="3">
                  <c:v>0.37</c:v>
                </c:pt>
              </c:numCache>
            </c:numRef>
          </c:val>
        </c:ser>
        <c:axId val="104151992"/>
        <c:axId val="104150520"/>
      </c:barChart>
      <c:catAx>
        <c:axId val="104151992"/>
        <c:scaling>
          <c:orientation val="minMax"/>
        </c:scaling>
        <c:axPos val="b"/>
        <c:title>
          <c:tx>
            <c:rich>
              <a:bodyPr/>
              <a:lstStyle/>
              <a:p>
                <a:pPr>
                  <a:defRPr/>
                </a:pPr>
                <a:r>
                  <a:rPr lang="en-US"/>
                  <a:t>Species</a:t>
                </a:r>
              </a:p>
            </c:rich>
          </c:tx>
          <c:layout>
            <c:manualLayout>
              <c:xMode val="edge"/>
              <c:yMode val="edge"/>
              <c:x val="0.500493847886457"/>
              <c:y val="0.947807733436061"/>
            </c:manualLayout>
          </c:layout>
        </c:title>
        <c:tickLblPos val="nextTo"/>
        <c:crossAx val="104150520"/>
        <c:crosses val="autoZero"/>
        <c:auto val="1"/>
        <c:lblAlgn val="ctr"/>
        <c:lblOffset val="100"/>
      </c:catAx>
      <c:valAx>
        <c:axId val="104150520"/>
        <c:scaling>
          <c:orientation val="minMax"/>
          <c:min val="0.2"/>
        </c:scaling>
        <c:axPos val="l"/>
        <c:majorGridlines>
          <c:spPr>
            <a:ln>
              <a:noFill/>
            </a:ln>
          </c:spPr>
        </c:majorGridlines>
        <c:title>
          <c:tx>
            <c:rich>
              <a:bodyPr/>
              <a:lstStyle/>
              <a:p>
                <a:pPr>
                  <a:defRPr/>
                </a:pPr>
                <a:r>
                  <a:rPr lang="en-US"/>
                  <a:t>Niche Overlap (0-1)</a:t>
                </a:r>
              </a:p>
            </c:rich>
          </c:tx>
          <c:layout/>
        </c:title>
        <c:numFmt formatCode="General" sourceLinked="1"/>
        <c:tickLblPos val="nextTo"/>
        <c:crossAx val="104151992"/>
        <c:crosses val="autoZero"/>
        <c:crossBetween val="between"/>
      </c:valAx>
      <c:spPr>
        <a:solidFill>
          <a:schemeClr val="bg1"/>
        </a:solidFill>
      </c:spPr>
    </c:plotArea>
    <c:plotVisOnly val="1"/>
  </c:chart>
  <c:spPr>
    <a:solidFill>
      <a:schemeClr val="bg1"/>
    </a:solidFill>
  </c:spPr>
  <c:txPr>
    <a:bodyPr/>
    <a:lstStyle/>
    <a:p>
      <a:pPr>
        <a:defRPr sz="1400" b="1" i="0">
          <a:solidFill>
            <a:schemeClr val="tx1"/>
          </a:solidFill>
        </a:defRPr>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52.pict"/><Relationship Id="rId2" Type="http://schemas.openxmlformats.org/officeDocument/2006/relationships/image" Target="../media/image53.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AE44F-0DA4-7E48-A5FA-4C045A60826B}" type="datetimeFigureOut">
              <a:rPr lang="en-US" smtClean="0"/>
              <a:pPr/>
              <a:t>10/2/11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A23EED-E87F-344A-8FF3-36D235788B8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F954F9-45AC-CE4F-BC7C-BF214925C938}" type="slidenum">
              <a:rPr lang="en-US"/>
              <a:pPr/>
              <a:t>3</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a:t>And in far fewer words with a slightly different sentiment, the opening lines of the worst journey in the world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8884A0-9694-8048-9F40-B43700A685D0}" type="slidenum">
              <a:rPr lang="en-US"/>
              <a:pPr/>
              <a:t>14</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sz="1600" dirty="0"/>
              <a:t>During the 20</a:t>
            </a:r>
            <a:r>
              <a:rPr lang="en-US" sz="1600" baseline="30000" dirty="0"/>
              <a:t>th</a:t>
            </a:r>
            <a:r>
              <a:rPr lang="en-US" sz="1600" dirty="0"/>
              <a:t> century, whale populations in the southern ocean were so heavily depleted by commercial harvesting efforts that their current role in the Antarctic ecosystem is unknown.</a:t>
            </a:r>
          </a:p>
          <a:p>
            <a:r>
              <a:rPr lang="en-US" sz="1600" dirty="0"/>
              <a:t>And this table shows the number of animals taken by commercial whalers out of this ecosystem from 1904-2000</a:t>
            </a:r>
          </a:p>
          <a:p>
            <a:r>
              <a:rPr lang="en-US" sz="1600" dirty="0"/>
              <a:t>You can see that over 2 million whales were removed, which is a staggering number.</a:t>
            </a:r>
          </a:p>
          <a:p>
            <a:r>
              <a:rPr lang="en-US" sz="1600" dirty="0"/>
              <a:t>Many of these species were hunted to less than 1% of their pre-exploitation abundances</a:t>
            </a:r>
          </a:p>
          <a:p>
            <a:r>
              <a:rPr lang="en-US" sz="1600" dirty="0"/>
              <a:t>And are only now beginning to recover, if at all.</a:t>
            </a:r>
          </a:p>
          <a:p>
            <a:endParaRPr lang="en-US" sz="1600" dirty="0"/>
          </a:p>
          <a:p>
            <a:endParaRPr lang="en-US" sz="16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EB61F9-794A-8646-ABF2-098A4B572933}" type="slidenum">
              <a:rPr lang="en-US"/>
              <a:pPr/>
              <a:t>15</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r>
              <a:rPr lang="en-US" sz="1600" dirty="0"/>
              <a:t>Recent advances in cetacean research elsewhere have begun to model the distribution of whales in a more comprehensive and rigorous ways to environmental features and processes</a:t>
            </a:r>
          </a:p>
          <a:p>
            <a:r>
              <a:rPr lang="en-US" sz="1600" dirty="0"/>
              <a:t>This is being done with analytical tools which incorporate spatial structure and generate models of predicted habitat</a:t>
            </a:r>
          </a:p>
          <a:p>
            <a:r>
              <a:rPr lang="en-US" sz="1600" dirty="0"/>
              <a:t>There has also been a push towards more interdisciplinary research to:</a:t>
            </a:r>
          </a:p>
          <a:p>
            <a:endParaRPr lang="en-US" sz="1600" dirty="0"/>
          </a:p>
          <a:p>
            <a:r>
              <a:rPr lang="en-US" sz="1600" dirty="0"/>
              <a:t>Better understand and quantify environmental processes and how these affect cetaceans</a:t>
            </a:r>
          </a:p>
          <a:p>
            <a:r>
              <a:rPr lang="en-US" sz="1600" dirty="0"/>
              <a:t>Allow for finer sampling to better resolve processes across spatial scales</a:t>
            </a:r>
          </a:p>
          <a:p>
            <a:r>
              <a:rPr lang="en-US" sz="1600" dirty="0"/>
              <a:t>and to define foraging habitat to allow for predictions of predator responses to environmental change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954747-228A-3442-BDD7-E6A1D0DB44BD}" type="slidenum">
              <a:rPr lang="en-US"/>
              <a:pPr/>
              <a:t>16</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sz="1600" dirty="0"/>
              <a:t>With this in mind,</a:t>
            </a:r>
          </a:p>
          <a:p>
            <a:r>
              <a:rPr lang="en-US" sz="1600" dirty="0"/>
              <a:t>The overall goal of this dissertation is to describe the spatial ecology of humpback and </a:t>
            </a:r>
            <a:r>
              <a:rPr lang="en-US" sz="1600" dirty="0" err="1"/>
              <a:t>minke</a:t>
            </a:r>
            <a:r>
              <a:rPr lang="en-US" sz="1600" dirty="0"/>
              <a:t> whales off the WAP and add to the body of work to establish linkages between oceanographic features, prey aggregations, and the distribution of baleen whales both in Antarctica and more generally.</a:t>
            </a:r>
          </a:p>
          <a:p>
            <a:endParaRPr lang="en-US" sz="1600" dirty="0"/>
          </a:p>
          <a:p>
            <a:r>
              <a:rPr lang="en-US" sz="1600" dirty="0"/>
              <a:t>I will use data from LTER and SO GLOBEC research programs to:</a:t>
            </a:r>
          </a:p>
          <a:p>
            <a:endParaRPr lang="en-US" sz="16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94A1A4-14FB-E44F-B296-F1B2C049927C}" type="slidenum">
              <a:rPr lang="en-US"/>
              <a:pPr/>
              <a:t>18</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sz="1600" dirty="0"/>
              <a:t>And concurrent to the visual sighting effort, we collected a suite of environmental data ranging from physical water mass measurements, to static bathymetric features, to along track acoustic measurements of volume backscatter which indicates zooplankton presence and abundance.</a:t>
            </a:r>
          </a:p>
          <a:p>
            <a:endParaRPr lang="en-US" sz="1600" dirty="0"/>
          </a:p>
          <a:p>
            <a:r>
              <a:rPr lang="en-US" sz="1600" dirty="0"/>
              <a:t>The zooplankton data come from the continuous recordings made with a towed 120kHz transducer.  </a:t>
            </a:r>
          </a:p>
          <a:p>
            <a:r>
              <a:rPr lang="en-US" sz="1600" dirty="0"/>
              <a:t>The values we used were from averaged backscatter from 2.5km2 blocks centered around cetacean sightings.</a:t>
            </a:r>
          </a:p>
          <a:p>
            <a:r>
              <a:rPr lang="en-US" sz="1600" dirty="0"/>
              <a:t>The variables we used for our analyses are listed here and also include distance measurements from certain physical features</a:t>
            </a:r>
          </a:p>
          <a:p>
            <a:endParaRPr lang="en-US" sz="1600" dirty="0"/>
          </a:p>
          <a:p>
            <a:r>
              <a:rPr lang="en-US" sz="1600" dirty="0"/>
              <a:t>The locations indicated on the map show sampling stations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2ABFE1-D5E7-D148-B1FF-3CF89ABB25BE}" type="slidenum">
              <a:rPr lang="en-US"/>
              <a:pPr/>
              <a:t>19</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sz="1600" dirty="0"/>
              <a:t>This figure shows the process to get towards the predictive habitat models</a:t>
            </a:r>
          </a:p>
          <a:p>
            <a:endParaRPr lang="en-US" sz="1600" dirty="0"/>
          </a:p>
          <a:p>
            <a:r>
              <a:rPr lang="en-US" sz="1600" dirty="0"/>
              <a:t>I will look for relationships between the distribution of cetaceans and the environment factors with a suite of regression models like tree-based, generalized additives and mantel’s tests</a:t>
            </a:r>
          </a:p>
          <a:p>
            <a:endParaRPr lang="en-US" sz="1600" dirty="0"/>
          </a:p>
          <a:p>
            <a:r>
              <a:rPr lang="en-US" sz="1600" dirty="0"/>
              <a:t>And with continued sampling we can use similar tools including GIS to build habitat envelopes and predictive habitat models to address issues in relation to how environmental variability and sea ice dynamics effect cetaceans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9138B2-4B73-2342-8FF6-D116891272E6}" type="slidenum">
              <a:rPr lang="en-US"/>
              <a:pPr/>
              <a:t>20</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sz="1600" dirty="0"/>
              <a:t>We used </a:t>
            </a:r>
            <a:r>
              <a:rPr lang="en-US" sz="1600" dirty="0" err="1"/>
              <a:t>gis</a:t>
            </a:r>
            <a:r>
              <a:rPr lang="en-US" sz="1600" dirty="0"/>
              <a:t> to create continuous surfaces of all of the environmental variables we are considering, either by generating distance matrices or interpolated grids from point sampled data like the deep water max. temp</a:t>
            </a:r>
          </a:p>
          <a:p>
            <a:r>
              <a:rPr lang="en-US" sz="1600" dirty="0"/>
              <a:t>We then broke down all of the visual surveys into 30 minute legs and sampled all of the environmental variables at each of these locations and then looked for relationships between the environmental variables and the number of baleen whales observed</a:t>
            </a:r>
          </a:p>
          <a:p>
            <a:endParaRPr lang="en-US" sz="1600" dirty="0"/>
          </a:p>
          <a:p>
            <a:r>
              <a:rPr lang="en-US" sz="1600" dirty="0"/>
              <a:t>I would also like to add that this slide created by pat </a:t>
            </a:r>
            <a:r>
              <a:rPr lang="en-US" sz="1600" dirty="0" err="1"/>
              <a:t>halpin</a:t>
            </a:r>
            <a:r>
              <a:rPr lang="en-US" sz="1600" dirty="0"/>
              <a:t> has now been used in 100 presentations and will be retired to the </a:t>
            </a:r>
            <a:r>
              <a:rPr lang="en-US" sz="1600" dirty="0" err="1"/>
              <a:t>gis</a:t>
            </a:r>
            <a:r>
              <a:rPr lang="en-US" sz="1600" dirty="0"/>
              <a:t> hall of fame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F727ED-0D73-6C4A-B325-569E99DD39BF}" type="slidenum">
              <a:rPr lang="en-US"/>
              <a:pPr/>
              <a:t>21</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r>
              <a:rPr lang="en-US" sz="1600" dirty="0"/>
              <a:t>Here is the overall pattern of where whales were observed, and where krill aggregations were measured</a:t>
            </a:r>
          </a:p>
          <a:p>
            <a:r>
              <a:rPr lang="en-US" sz="1600" dirty="0"/>
              <a:t>The size and biomass of aggregations are indicated by larger circles, and you can see overlap between areas of high krill biomass and whale sightings, yellows are humpbacks and reds are </a:t>
            </a:r>
            <a:r>
              <a:rPr lang="en-US" sz="1600" dirty="0" err="1"/>
              <a:t>minkes</a:t>
            </a:r>
            <a:endParaRPr lang="en-US" sz="1600" dirty="0"/>
          </a:p>
          <a:p>
            <a:endParaRPr lang="en-US" sz="1600" dirty="0"/>
          </a:p>
          <a:p>
            <a:r>
              <a:rPr lang="en-US" sz="1600" dirty="0"/>
              <a:t>I then sampled each whale sighting location for krill patches within 5000, 2500, 1000, and 500 meters and summarized the variables for each sighting for each species and then compared the two samples</a:t>
            </a:r>
          </a:p>
          <a:p>
            <a:endParaRPr lang="en-US" sz="16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CF4FFB-D479-154C-AF1C-9B5A618975C3}" type="slidenum">
              <a:rPr lang="en-US"/>
              <a:pPr/>
              <a:t>23</a:t>
            </a:fld>
            <a:endParaRPr lang="en-US"/>
          </a:p>
        </p:txBody>
      </p:sp>
      <p:sp>
        <p:nvSpPr>
          <p:cNvPr id="184322" name="Rectangle 2"/>
          <p:cNvSpPr>
            <a:spLocks noGrp="1" noRot="1" noChangeAspect="1" noChangeArrowheads="1" noTextEdit="1"/>
          </p:cNvSpPr>
          <p:nvPr>
            <p:ph type="sldImg"/>
          </p:nvPr>
        </p:nvSpPr>
        <p:spPr>
          <a:xfrm>
            <a:off x="4090988" y="685800"/>
            <a:ext cx="1725612" cy="1295400"/>
          </a:xfrm>
          <a:ln/>
        </p:spPr>
      </p:sp>
      <p:sp>
        <p:nvSpPr>
          <p:cNvPr id="184323" name="Rectangle 3"/>
          <p:cNvSpPr>
            <a:spLocks noGrp="1" noChangeArrowheads="1"/>
          </p:cNvSpPr>
          <p:nvPr>
            <p:ph type="body" idx="1"/>
          </p:nvPr>
        </p:nvSpPr>
        <p:spPr>
          <a:xfrm>
            <a:off x="686421" y="2286001"/>
            <a:ext cx="5485158" cy="4114488"/>
          </a:xfrm>
        </p:spPr>
        <p:txBody>
          <a:bodyPr>
            <a:normAutofit fontScale="92500" lnSpcReduction="10000"/>
          </a:bodyPr>
          <a:lstStyle/>
          <a:p>
            <a:r>
              <a:rPr lang="en-US" sz="1600" dirty="0"/>
              <a:t>Which leads to the second goal, regarding if and how sympatric humpback and </a:t>
            </a:r>
            <a:r>
              <a:rPr lang="en-US" sz="1600" dirty="0" err="1"/>
              <a:t>minke</a:t>
            </a:r>
            <a:r>
              <a:rPr lang="en-US" sz="1600" dirty="0"/>
              <a:t> whales partition resources to avoid inter-specific competition</a:t>
            </a:r>
          </a:p>
          <a:p>
            <a:endParaRPr lang="en-US" sz="1600" dirty="0"/>
          </a:p>
          <a:p>
            <a:r>
              <a:rPr lang="en-US" sz="1600" dirty="0"/>
              <a:t>Sympatric species, those with closely overlapping distributions, must differ in their ecological niches in some way to avoid competing for resources</a:t>
            </a:r>
          </a:p>
          <a:p>
            <a:r>
              <a:rPr lang="en-US" sz="1600" dirty="0"/>
              <a:t>Two mechanisms which commonly appear are differing food preferences brought on by the biomechanics of body size</a:t>
            </a:r>
          </a:p>
          <a:p>
            <a:endParaRPr lang="en-US" sz="1600" dirty="0"/>
          </a:p>
          <a:p>
            <a:r>
              <a:rPr lang="en-US" sz="1600" dirty="0"/>
              <a:t>smaller individuals with increased metabolic rates are known to select higher quality and smaller patches of food</a:t>
            </a:r>
          </a:p>
          <a:p>
            <a:r>
              <a:rPr lang="en-US" sz="1600" dirty="0"/>
              <a:t>In the north pacific, it was shown that </a:t>
            </a:r>
            <a:r>
              <a:rPr lang="en-US" sz="1600" dirty="0" err="1"/>
              <a:t>minke</a:t>
            </a:r>
            <a:r>
              <a:rPr lang="en-US" sz="1600" dirty="0"/>
              <a:t> whales feed on smaller patches of highly caloric fish than sympatric blue and fin whales which selected krill patches</a:t>
            </a:r>
          </a:p>
          <a:p>
            <a:endParaRPr lang="en-US" sz="1600" dirty="0"/>
          </a:p>
          <a:p>
            <a:r>
              <a:rPr lang="en-US" sz="1600" dirty="0"/>
              <a:t>And theoretical models show that optimally, smaller individuals should be more successful by diving in shallower water, and larger animals should dive deeper</a:t>
            </a:r>
          </a:p>
          <a:p>
            <a:endParaRPr lang="en-US" sz="16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00D133-B2B0-F34A-9A1A-B2A22F47E908}" type="slidenum">
              <a:rPr lang="en-US"/>
              <a:pPr/>
              <a:t>24</a:t>
            </a:fld>
            <a:endParaRPr lang="en-US"/>
          </a:p>
        </p:txBody>
      </p:sp>
      <p:sp>
        <p:nvSpPr>
          <p:cNvPr id="201730" name="Rectangle 2"/>
          <p:cNvSpPr>
            <a:spLocks noGrp="1" noRot="1" noChangeAspect="1" noChangeArrowheads="1" noTextEdit="1"/>
          </p:cNvSpPr>
          <p:nvPr>
            <p:ph type="sldImg"/>
          </p:nvPr>
        </p:nvSpPr>
        <p:spPr>
          <a:xfrm>
            <a:off x="3060700" y="685800"/>
            <a:ext cx="2336800" cy="1752600"/>
          </a:xfrm>
          <a:ln/>
        </p:spPr>
      </p:sp>
      <p:sp>
        <p:nvSpPr>
          <p:cNvPr id="201731" name="Rectangle 3"/>
          <p:cNvSpPr>
            <a:spLocks noGrp="1" noChangeArrowheads="1"/>
          </p:cNvSpPr>
          <p:nvPr>
            <p:ph type="body" idx="1"/>
          </p:nvPr>
        </p:nvSpPr>
        <p:spPr>
          <a:xfrm>
            <a:off x="762518" y="2667001"/>
            <a:ext cx="5485158" cy="4114488"/>
          </a:xfrm>
        </p:spPr>
        <p:txBody>
          <a:bodyPr>
            <a:normAutofit fontScale="92500" lnSpcReduction="10000"/>
          </a:bodyPr>
          <a:lstStyle/>
          <a:p>
            <a:r>
              <a:rPr lang="en-US" sz="1600" dirty="0"/>
              <a:t>When we compare the median depth of patches around </a:t>
            </a:r>
            <a:r>
              <a:rPr lang="en-US" sz="1600" dirty="0" err="1"/>
              <a:t>minke</a:t>
            </a:r>
            <a:r>
              <a:rPr lang="en-US" sz="1600" dirty="0"/>
              <a:t> and humpback whales we see a really interesting relationship.</a:t>
            </a:r>
          </a:p>
          <a:p>
            <a:r>
              <a:rPr lang="en-US" sz="1600" dirty="0"/>
              <a:t>At every spatial scale, from 5000 to 500 </a:t>
            </a:r>
            <a:r>
              <a:rPr lang="en-US" sz="1600" dirty="0" err="1"/>
              <a:t>m</a:t>
            </a:r>
            <a:r>
              <a:rPr lang="en-US" sz="1600" dirty="0"/>
              <a:t>, there is a significant difference in the median krill patch depth between </a:t>
            </a:r>
            <a:r>
              <a:rPr lang="en-US" sz="1600" dirty="0" err="1"/>
              <a:t>minke</a:t>
            </a:r>
            <a:r>
              <a:rPr lang="en-US" sz="1600" dirty="0"/>
              <a:t> and humpback whales</a:t>
            </a:r>
          </a:p>
          <a:p>
            <a:r>
              <a:rPr lang="en-US" sz="1600" dirty="0"/>
              <a:t>And, the differences between species gets larger the closer the patches are to the whales.  Thus we get some indication of the environment around which these whales may be perceiving their prey.  </a:t>
            </a:r>
          </a:p>
          <a:p>
            <a:r>
              <a:rPr lang="en-US" sz="1600" dirty="0"/>
              <a:t>What is really interesting though, and not expected, is that the </a:t>
            </a:r>
            <a:r>
              <a:rPr lang="en-US" sz="1600" dirty="0" err="1"/>
              <a:t>minke</a:t>
            </a:r>
            <a:r>
              <a:rPr lang="en-US" sz="1600" dirty="0"/>
              <a:t> whales are targeting deeper patches than humpback whales.</a:t>
            </a:r>
          </a:p>
          <a:p>
            <a:r>
              <a:rPr lang="en-US" sz="1600" dirty="0"/>
              <a:t>For patches within 500 meters of whales, humpback whales are targeting krill around 65 meters, and </a:t>
            </a:r>
            <a:r>
              <a:rPr lang="en-US" sz="1600" dirty="0" err="1"/>
              <a:t>minkes</a:t>
            </a:r>
            <a:r>
              <a:rPr lang="en-US" sz="1600" dirty="0"/>
              <a:t> are targeting krill around 100 meters deeper!</a:t>
            </a:r>
          </a:p>
          <a:p>
            <a:r>
              <a:rPr lang="en-US" sz="1600" dirty="0"/>
              <a:t>All the way out to 5000 meters, the separation between species is over 30 meters.</a:t>
            </a:r>
          </a:p>
          <a:p>
            <a:r>
              <a:rPr lang="en-US" sz="1600" dirty="0"/>
              <a:t>So this is really cool, humpback and </a:t>
            </a:r>
            <a:r>
              <a:rPr lang="en-US" sz="1600" dirty="0" err="1"/>
              <a:t>minke</a:t>
            </a:r>
            <a:r>
              <a:rPr lang="en-US" sz="1600" dirty="0"/>
              <a:t> whales appear to be partitioning resources vertically in the water column, and in an unexpected way.</a:t>
            </a:r>
          </a:p>
          <a:p>
            <a:endParaRPr lang="en-US" sz="16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78500-FAF2-514B-BB33-2A3BEA846644}" type="slidenum">
              <a:rPr lang="en-US"/>
              <a:pPr/>
              <a:t>26</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sz="1600" dirty="0"/>
              <a:t>While the mechanisms by which environmental variability affect sea ice cover and krill demography are being investigated, how these changes cascade to other ecosystem components such as apex predators remain poorly understood at all spatial and temporal scales.</a:t>
            </a:r>
          </a:p>
          <a:p>
            <a:r>
              <a:rPr lang="en-US" sz="1600" dirty="0"/>
              <a:t>Research does indicate changes in penguin foraging behavior and fitness in relation to prey and in some cases this also leads to population changes</a:t>
            </a:r>
          </a:p>
          <a:p>
            <a:endParaRPr lang="en-US" sz="16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723D63-12C9-1648-B9DF-E803A55364A7}" type="slidenum">
              <a:rPr lang="en-US"/>
              <a:pPr/>
              <a:t>4</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r>
              <a:rPr lang="en-US" sz="1600" dirty="0"/>
              <a:t>One of the reasons for the grief and struggle was the technology of the day.</a:t>
            </a:r>
          </a:p>
          <a:p>
            <a:r>
              <a:rPr lang="en-US" sz="1600" dirty="0" err="1"/>
              <a:t>Shackleton</a:t>
            </a:r>
            <a:r>
              <a:rPr lang="en-US" sz="1600" dirty="0"/>
              <a:t> and his crew found out the hard way that “what the ice gets, the ice keeps”</a:t>
            </a:r>
          </a:p>
          <a:p>
            <a:r>
              <a:rPr lang="en-US" sz="1600" dirty="0"/>
              <a:t>Luckily, today we have far more able means of getting to and from the </a:t>
            </a:r>
            <a:r>
              <a:rPr lang="en-US" sz="1600" dirty="0" err="1"/>
              <a:t>antarctic</a:t>
            </a:r>
            <a:r>
              <a:rPr lang="en-US" sz="1600" dirty="0"/>
              <a:t>, which also allow for large-scale multidisciplinary cruises to be conducted in plush comfort</a:t>
            </a:r>
          </a:p>
          <a:p>
            <a:r>
              <a:rPr lang="en-US" sz="1600" dirty="0"/>
              <a:t>As the whale observer on these ships you are basically a necessary pest and are banished to the most far off part of the ship.</a:t>
            </a:r>
          </a:p>
          <a:p>
            <a:r>
              <a:rPr lang="en-US" sz="1600" dirty="0"/>
              <a:t>My office was located here</a:t>
            </a:r>
          </a:p>
          <a:p>
            <a:endParaRPr lang="en-US" sz="16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C366C7-846E-5B42-A8FA-0DA6FD8526E0}" type="slidenum">
              <a:rPr lang="en-US"/>
              <a:pPr/>
              <a:t>5</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r>
              <a:rPr lang="en-US" sz="1600" dirty="0"/>
              <a:t>Soon thereafter, the southern ocean global ecosystem dynamics program was initiated</a:t>
            </a:r>
          </a:p>
          <a:p>
            <a:r>
              <a:rPr lang="en-US" sz="1600" dirty="0"/>
              <a:t>This major project was designed to use emerging technology and multidisciplinary research techniques to better understand the physical and biological factors that contribute to enhanced </a:t>
            </a:r>
            <a:r>
              <a:rPr lang="en-US" sz="1600" dirty="0" err="1"/>
              <a:t>antarctic</a:t>
            </a:r>
            <a:r>
              <a:rPr lang="en-US" sz="1600" dirty="0"/>
              <a:t> krill growth, reproduction, recruitment, and survivorship off the WAP</a:t>
            </a:r>
          </a:p>
          <a:p>
            <a:endParaRPr lang="en-US" sz="16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274B6E-2060-654A-A577-A24B12EDC050}" type="slidenum">
              <a:rPr lang="en-US"/>
              <a:pPr/>
              <a:t>6</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US" sz="1600" dirty="0"/>
              <a:t>Getting down to business,</a:t>
            </a:r>
          </a:p>
          <a:p>
            <a:r>
              <a:rPr lang="en-US" sz="1600" dirty="0"/>
              <a:t>The Western Antarctic Peninsula (WAP) is a biologically rich area known to support a persistent and large standing stock of Antarctic krill and large populations of top predators, including baleen whales which depend entirely on this food resource.</a:t>
            </a:r>
          </a:p>
          <a:p>
            <a:endParaRPr lang="en-US" sz="1600" dirty="0"/>
          </a:p>
          <a:p>
            <a:r>
              <a:rPr lang="en-US" sz="1600" dirty="0"/>
              <a:t>Marguerite Bay, where some of my research is being conducted, is a dynamic environment with complex bathymetry and coastal currents, forced at some level by sea ice melt, cyclonic gyres and eddies and episodic intrusions of circumpolar deep water from the </a:t>
            </a:r>
            <a:r>
              <a:rPr lang="en-US" sz="1600" dirty="0" err="1"/>
              <a:t>antarctic</a:t>
            </a:r>
            <a:r>
              <a:rPr lang="en-US" sz="1600" dirty="0"/>
              <a:t> circumpolar current </a:t>
            </a:r>
          </a:p>
          <a:p>
            <a:endParaRPr lang="en-US" sz="1600" dirty="0"/>
          </a:p>
          <a:p>
            <a:r>
              <a:rPr lang="en-US" sz="1600" dirty="0"/>
              <a:t>All of these features help to make this area an important location for krill and krill predators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F490FF-42C5-1844-8623-215221E1373A}" type="slidenum">
              <a:rPr lang="en-US"/>
              <a:pPr/>
              <a:t>7</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en-US" sz="1600" dirty="0"/>
              <a:t>The annual advance and retreat of sea ice around </a:t>
            </a:r>
            <a:r>
              <a:rPr lang="en-US" sz="1600" dirty="0" err="1"/>
              <a:t>antarctica</a:t>
            </a:r>
            <a:r>
              <a:rPr lang="en-US" sz="1600" dirty="0"/>
              <a:t> is an integral feature contributing to annual productivity of the marine ecosystem</a:t>
            </a:r>
          </a:p>
          <a:p>
            <a:endParaRPr lang="en-US" sz="1600" dirty="0"/>
          </a:p>
          <a:p>
            <a:r>
              <a:rPr lang="en-US" sz="1600" dirty="0"/>
              <a:t>Sea ice acts as a refuge and habitat for krill, a platform for seals and penguins to haul out on and breed, and a substrate for algal communities</a:t>
            </a:r>
          </a:p>
          <a:p>
            <a:r>
              <a:rPr lang="en-US" sz="1600" dirty="0"/>
              <a:t>Annually, winter extent covers 200 million square kilometers of ocean, about twice the size of the us, and at its summer minimum about 40 million square kilometers are covered</a:t>
            </a:r>
          </a:p>
          <a:p>
            <a:endParaRPr lang="en-US" sz="1600" dirty="0"/>
          </a:p>
          <a:p>
            <a:r>
              <a:rPr lang="en-US" sz="1600" dirty="0"/>
              <a:t>The boundary between the ice and ocean, the marginal ice edge zone has also been shown to be a very important place for krill and predators alike</a:t>
            </a:r>
          </a:p>
          <a:p>
            <a:endParaRPr lang="en-US" sz="1600" dirty="0"/>
          </a:p>
          <a:p>
            <a:endParaRPr lang="en-US" sz="16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DD1E1B-B888-A34F-B324-B9F1BA629A70}" type="slidenum">
              <a:rPr lang="en-US"/>
              <a:pPr/>
              <a:t>8</a:t>
            </a:fld>
            <a:endParaRPr lang="en-US"/>
          </a:p>
        </p:txBody>
      </p:sp>
      <p:sp>
        <p:nvSpPr>
          <p:cNvPr id="32770" name="Rectangle 2"/>
          <p:cNvSpPr>
            <a:spLocks noGrp="1" noRot="1" noChangeAspect="1" noChangeArrowheads="1" noTextEdit="1"/>
          </p:cNvSpPr>
          <p:nvPr>
            <p:ph type="sldImg"/>
          </p:nvPr>
        </p:nvSpPr>
        <p:spPr>
          <a:xfrm>
            <a:off x="4292600" y="685800"/>
            <a:ext cx="1625600" cy="1219200"/>
          </a:xfrm>
          <a:ln/>
        </p:spPr>
      </p:sp>
      <p:sp>
        <p:nvSpPr>
          <p:cNvPr id="32771" name="Rectangle 3"/>
          <p:cNvSpPr>
            <a:spLocks noGrp="1" noChangeArrowheads="1"/>
          </p:cNvSpPr>
          <p:nvPr>
            <p:ph type="body" idx="1"/>
          </p:nvPr>
        </p:nvSpPr>
        <p:spPr>
          <a:xfrm>
            <a:off x="762518" y="2058025"/>
            <a:ext cx="5485158" cy="4114488"/>
          </a:xfrm>
        </p:spPr>
        <p:txBody>
          <a:bodyPr>
            <a:normAutofit fontScale="92500" lnSpcReduction="10000"/>
          </a:bodyPr>
          <a:lstStyle/>
          <a:p>
            <a:r>
              <a:rPr lang="en-US" sz="1600" dirty="0"/>
              <a:t>Baleen Whales, seals, and seabirds depend entirely or to a large extent on Antarctic krill as a food resource </a:t>
            </a:r>
          </a:p>
          <a:p>
            <a:endParaRPr lang="en-US" sz="1600" dirty="0"/>
          </a:p>
          <a:p>
            <a:r>
              <a:rPr lang="en-US" sz="1600" dirty="0"/>
              <a:t>Physical forcing mechanisms determine, at least in part, patterns of productivity, recruitment, survival, and the distribution of krill </a:t>
            </a:r>
          </a:p>
          <a:p>
            <a:endParaRPr lang="en-US" sz="1600" dirty="0"/>
          </a:p>
          <a:p>
            <a:r>
              <a:rPr lang="en-US" sz="1600" dirty="0"/>
              <a:t>Krill are long-lived, are tightly coupled with the marginal ice edge zone to forage on sea ice algae in summer, and rely on under ice habitat to over-winter and as refuge from predators </a:t>
            </a:r>
          </a:p>
          <a:p>
            <a:r>
              <a:rPr lang="en-US" sz="1600" dirty="0"/>
              <a:t>Similarly, the distribution of krill predators has been linked to areas around sea ice margins </a:t>
            </a:r>
          </a:p>
          <a:p>
            <a:endParaRPr lang="en-US" sz="1600" dirty="0"/>
          </a:p>
          <a:p>
            <a:r>
              <a:rPr lang="en-US" sz="1600" dirty="0"/>
              <a:t>Several recent studies have linked the extent of winter sea ice to krill abundance patterns and survival rates</a:t>
            </a:r>
          </a:p>
          <a:p>
            <a:endParaRPr lang="en-US" sz="1600" dirty="0"/>
          </a:p>
          <a:p>
            <a:r>
              <a:rPr lang="en-US" sz="1600" dirty="0"/>
              <a:t>Thus, inter-annual changes in sea ice extent affect the recruitment and distribution patterns of Antarctic krill and potentially those of their predators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C6D361-CEE4-794A-B051-05A54F766DA0}" type="slidenum">
              <a:rPr lang="en-US"/>
              <a:pPr/>
              <a:t>9</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r>
              <a:rPr lang="en-US" sz="1600" dirty="0"/>
              <a:t>These figures show the distribution of different life stages of krill in relation to the coast and sea ice during different seasons of the year</a:t>
            </a:r>
          </a:p>
          <a:p>
            <a:endParaRPr lang="en-US" sz="1600" dirty="0"/>
          </a:p>
          <a:p>
            <a:r>
              <a:rPr lang="en-US" sz="1600" dirty="0"/>
              <a:t>In summer, spawning females head offshore and deposit eggs while the rest of the adult population stays near the continental shelf break, and juvenile krill remain closer to shore</a:t>
            </a:r>
          </a:p>
          <a:p>
            <a:endParaRPr lang="en-US" sz="1600" dirty="0"/>
          </a:p>
          <a:p>
            <a:r>
              <a:rPr lang="en-US" sz="1600" dirty="0"/>
              <a:t>As sea ice advances in autumn, larval krill are found under sea ice near its edge, while adults and juveniles remain farther inshore and in deeper areas</a:t>
            </a:r>
          </a:p>
          <a:p>
            <a:endParaRPr lang="en-US" sz="1600" dirty="0"/>
          </a:p>
          <a:p>
            <a:r>
              <a:rPr lang="en-US" sz="1600" dirty="0"/>
              <a:t>And then in spring as the sea ice retreats, adult krill and juveniles aggregate at the ice edge to forage</a:t>
            </a:r>
          </a:p>
          <a:p>
            <a:endParaRPr lang="en-US" sz="16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FF2114-CAE3-BB4B-9F14-1E603124DE1B}" type="slidenum">
              <a:rPr lang="en-US"/>
              <a:pPr/>
              <a:t>10</a:t>
            </a:fld>
            <a:endParaRPr 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en-US" sz="1600" dirty="0"/>
              <a:t>Climate variability affects ecosystems at both physical and biological levels and many species have evolved life history strategies to cope with change</a:t>
            </a:r>
          </a:p>
          <a:p>
            <a:r>
              <a:rPr lang="en-US" sz="1600" dirty="0"/>
              <a:t>The </a:t>
            </a:r>
            <a:r>
              <a:rPr lang="en-US" sz="1600" dirty="0" err="1"/>
              <a:t>wap</a:t>
            </a:r>
            <a:r>
              <a:rPr lang="en-US" sz="1600" dirty="0"/>
              <a:t> is warming at a faster rate than most areas on the planet</a:t>
            </a:r>
          </a:p>
          <a:p>
            <a:r>
              <a:rPr lang="en-US" sz="1600" dirty="0"/>
              <a:t>And winter sea ice extent and duration are shortening</a:t>
            </a:r>
          </a:p>
          <a:p>
            <a:r>
              <a:rPr lang="en-US" sz="1600" dirty="0"/>
              <a:t>krill demography is directly tied to physical forcing mechanisms like winter sea ice extent, several recent studies have shown krill density to be declining over large scales</a:t>
            </a:r>
          </a:p>
          <a:p>
            <a:r>
              <a:rPr lang="en-US" sz="1600" dirty="0"/>
              <a:t>Due to their dependence on a single prey item heavily influenced by climate forcing, krill predators such as penguins, seals, and whales are vulnerable to changes in prey levels.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980A48-E3C8-804D-8603-946932D1030D}" type="slidenum">
              <a:rPr lang="en-US"/>
              <a:pPr/>
              <a:t>13</a:t>
            </a:fld>
            <a:endParaRPr 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sz="1600" dirty="0"/>
              <a:t>To date, much of the knowledge about the biology, life history, and stock structure of cetaceans in the </a:t>
            </a:r>
            <a:r>
              <a:rPr lang="en-US" sz="1600" dirty="0" err="1"/>
              <a:t>antarctic</a:t>
            </a:r>
            <a:r>
              <a:rPr lang="en-US" sz="1600" dirty="0"/>
              <a:t> come from commercial whaling samples.</a:t>
            </a:r>
          </a:p>
          <a:p>
            <a:endParaRPr lang="en-US" sz="1600" dirty="0"/>
          </a:p>
          <a:p>
            <a:r>
              <a:rPr lang="en-US" sz="1600" dirty="0"/>
              <a:t>More recently, several coarse surveys have been conducted to gain better estimates of population numbers over broad spatial scales</a:t>
            </a:r>
          </a:p>
          <a:p>
            <a:r>
              <a:rPr lang="en-US" sz="1600" dirty="0"/>
              <a:t>Whaling records have also been used to show correlations between physical features such as the southern boundary of the acc and where whales were killed</a:t>
            </a:r>
          </a:p>
          <a:p>
            <a:endParaRPr lang="en-US" sz="1600" dirty="0"/>
          </a:p>
          <a:p>
            <a:r>
              <a:rPr lang="en-US" sz="1600" dirty="0"/>
              <a:t>There is quite a paucity of data linking cetacean distribution directly to their prey in </a:t>
            </a:r>
            <a:r>
              <a:rPr lang="en-US" sz="1600" dirty="0" err="1"/>
              <a:t>antarctica</a:t>
            </a:r>
            <a:endParaRPr lang="en-US" sz="1600" dirty="0"/>
          </a:p>
          <a:p>
            <a:endParaRPr lang="en-US" sz="16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DBEEF4"/>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DBEEF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rgbClr val="DBEEF4"/>
                </a:solidFill>
              </a:defRPr>
            </a:lvl1pPr>
          </a:lstStyle>
          <a:p>
            <a:fld id="{3ADFD313-0DFA-CE4D-8D69-0C44A199565B}" type="datetimeFigureOut">
              <a:rPr lang="en-US" smtClean="0"/>
              <a:pPr/>
              <a:t>10/2/11</a:t>
            </a:fld>
            <a:endParaRPr lang="en-US"/>
          </a:p>
        </p:txBody>
      </p:sp>
      <p:sp>
        <p:nvSpPr>
          <p:cNvPr id="5" name="Footer Placeholder 4"/>
          <p:cNvSpPr>
            <a:spLocks noGrp="1"/>
          </p:cNvSpPr>
          <p:nvPr>
            <p:ph type="ftr" sz="quarter" idx="11"/>
          </p:nvPr>
        </p:nvSpPr>
        <p:spPr/>
        <p:txBody>
          <a:bodyPr/>
          <a:lstStyle>
            <a:lvl1pPr>
              <a:defRPr>
                <a:solidFill>
                  <a:srgbClr val="DBEEF4"/>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DBEEF4"/>
                </a:solidFill>
              </a:defRPr>
            </a:lvl1pPr>
          </a:lstStyle>
          <a:p>
            <a:fld id="{17F8BA41-0B92-154F-9363-5A71B764AFD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DFD313-0DFA-CE4D-8D69-0C44A199565B}" type="datetimeFigureOut">
              <a:rPr lang="en-US" smtClean="0"/>
              <a:pPr/>
              <a:t>10/2/11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8BA41-0B92-154F-9363-5A71B764AFD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DFD313-0DFA-CE4D-8D69-0C44A199565B}" type="datetimeFigureOut">
              <a:rPr lang="en-US" smtClean="0"/>
              <a:pPr/>
              <a:t>10/2/11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8BA41-0B92-154F-9363-5A71B764AFD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136F96C4-C663-C049-B056-6221E13CC1C3}"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smtClean="0"/>
            </a:lvl1pPr>
          </a:lstStyle>
          <a:p>
            <a:fld id="{5FBEF9E0-F730-0241-97A7-028B4C9EF48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7162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37719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924300" y="914400"/>
            <a:ext cx="3771900" cy="2781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924300" y="3848100"/>
            <a:ext cx="3771900" cy="2781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4F676011-7055-3645-B277-E5706309A7E8}" type="datetime1">
              <a:rPr lang="en-US"/>
              <a:pPr>
                <a:defRPr/>
              </a:pPr>
              <a:t>10/2/11</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D4058DD-37A7-D84F-871D-53DFDD9DB49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smtClean="0"/>
            </a:lvl1pPr>
          </a:lstStyle>
          <a:p>
            <a:fld id="{FF07692B-5DD4-9947-AD21-675CF22D09A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DBEEF4"/>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DBEEF4"/>
                </a:solidFill>
              </a:defRPr>
            </a:lvl1pPr>
            <a:lvl2pPr>
              <a:defRPr>
                <a:solidFill>
                  <a:srgbClr val="DBEEF4"/>
                </a:solidFill>
              </a:defRPr>
            </a:lvl2pPr>
            <a:lvl3pPr>
              <a:defRPr>
                <a:solidFill>
                  <a:srgbClr val="DBEEF4"/>
                </a:solidFill>
              </a:defRPr>
            </a:lvl3pPr>
            <a:lvl4pPr>
              <a:defRPr>
                <a:solidFill>
                  <a:srgbClr val="DBEEF4"/>
                </a:solidFill>
              </a:defRPr>
            </a:lvl4pPr>
            <a:lvl5pPr>
              <a:defRPr>
                <a:solidFill>
                  <a:srgbClr val="DBEEF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rgbClr val="DBEEF4"/>
                </a:solidFill>
              </a:defRPr>
            </a:lvl1pPr>
          </a:lstStyle>
          <a:p>
            <a:fld id="{3ADFD313-0DFA-CE4D-8D69-0C44A199565B}" type="datetimeFigureOut">
              <a:rPr lang="en-US" smtClean="0"/>
              <a:pPr/>
              <a:t>10/2/11</a:t>
            </a:fld>
            <a:endParaRPr lang="en-US"/>
          </a:p>
        </p:txBody>
      </p:sp>
      <p:sp>
        <p:nvSpPr>
          <p:cNvPr id="5" name="Footer Placeholder 4"/>
          <p:cNvSpPr>
            <a:spLocks noGrp="1"/>
          </p:cNvSpPr>
          <p:nvPr>
            <p:ph type="ftr" sz="quarter" idx="11"/>
          </p:nvPr>
        </p:nvSpPr>
        <p:spPr/>
        <p:txBody>
          <a:bodyPr/>
          <a:lstStyle>
            <a:lvl1pPr>
              <a:defRPr>
                <a:solidFill>
                  <a:srgbClr val="DBEEF4"/>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DBEEF4"/>
                </a:solidFill>
              </a:defRPr>
            </a:lvl1pPr>
          </a:lstStyle>
          <a:p>
            <a:fld id="{17F8BA41-0B92-154F-9363-5A71B764AFD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DFD313-0DFA-CE4D-8D69-0C44A199565B}" type="datetimeFigureOut">
              <a:rPr lang="en-US" smtClean="0"/>
              <a:pPr/>
              <a:t>10/2/11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8BA41-0B92-154F-9363-5A71B764AFD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DFD313-0DFA-CE4D-8D69-0C44A199565B}" type="datetimeFigureOut">
              <a:rPr lang="en-US" smtClean="0"/>
              <a:pPr/>
              <a:t>10/2/11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8BA41-0B92-154F-9363-5A71B764AFD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DFD313-0DFA-CE4D-8D69-0C44A199565B}" type="datetimeFigureOut">
              <a:rPr lang="en-US" smtClean="0"/>
              <a:pPr/>
              <a:t>10/2/11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F8BA41-0B92-154F-9363-5A71B764AFD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DFD313-0DFA-CE4D-8D69-0C44A199565B}" type="datetimeFigureOut">
              <a:rPr lang="en-US" smtClean="0"/>
              <a:pPr/>
              <a:t>10/2/11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8BA41-0B92-154F-9363-5A71B764AFD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DFD313-0DFA-CE4D-8D69-0C44A199565B}" type="datetimeFigureOut">
              <a:rPr lang="en-US" smtClean="0"/>
              <a:pPr/>
              <a:t>10/2/11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8BA41-0B92-154F-9363-5A71B764AFD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DFD313-0DFA-CE4D-8D69-0C44A199565B}" type="datetimeFigureOut">
              <a:rPr lang="en-US" smtClean="0"/>
              <a:pPr/>
              <a:t>10/2/11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8BA41-0B92-154F-9363-5A71B764AFD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DFD313-0DFA-CE4D-8D69-0C44A199565B}" type="datetimeFigureOut">
              <a:rPr lang="en-US" smtClean="0"/>
              <a:pPr/>
              <a:t>10/2/11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8BA41-0B92-154F-9363-5A71B764AFD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DBEEF4"/>
                </a:solidFill>
                <a:latin typeface="+mj-lt"/>
              </a:defRPr>
            </a:lvl1pPr>
          </a:lstStyle>
          <a:p>
            <a:fld id="{3ADFD313-0DFA-CE4D-8D69-0C44A199565B}" type="datetimeFigureOut">
              <a:rPr lang="en-US" smtClean="0"/>
              <a:pPr/>
              <a:t>10/2/11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DBEEF4"/>
                </a:solidFill>
                <a:latin typeface="+mj-lt"/>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DBEEF4"/>
                </a:solidFill>
                <a:latin typeface="+mj-lt"/>
              </a:defRPr>
            </a:lvl1pPr>
          </a:lstStyle>
          <a:p>
            <a:fld id="{17F8BA41-0B92-154F-9363-5A71B764AFD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5" r:id="rId15"/>
  </p:sldLayoutIdLst>
  <p:txStyles>
    <p:titleStyle>
      <a:lvl1pPr algn="ctr" defTabSz="457200" rtl="0" eaLnBrk="1" latinLnBrk="0" hangingPunct="1">
        <a:spcBef>
          <a:spcPct val="0"/>
        </a:spcBef>
        <a:buNone/>
        <a:defRPr sz="4400" kern="1200">
          <a:solidFill>
            <a:srgbClr val="DBEEF4"/>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DBEEF4"/>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rgbClr val="DBEEF4"/>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rgbClr val="DBEEF4"/>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rgbClr val="DBEEF4"/>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rgbClr val="DBEEF4"/>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jpeg"/><Relationship Id="rId3"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18.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png"/><Relationship Id="rId1" Type="http://schemas.openxmlformats.org/officeDocument/2006/relationships/slideLayout" Target="../slideLayouts/slideLayout14.xml"/><Relationship Id="rId2"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30.jpeg"/><Relationship Id="rId1" Type="http://schemas.openxmlformats.org/officeDocument/2006/relationships/tags" Target="../tags/tag1.xml"/><Relationship Id="rId2"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23.jpeg"/><Relationship Id="rId1" Type="http://schemas.openxmlformats.org/officeDocument/2006/relationships/slideLayout" Target="../slideLayouts/slideLayout14.xml"/><Relationship Id="rId2"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5" Type="http://schemas.openxmlformats.org/officeDocument/2006/relationships/image" Target="../media/image38.png"/><Relationship Id="rId1" Type="http://schemas.openxmlformats.org/officeDocument/2006/relationships/slideLayout" Target="../slideLayouts/slideLayout14.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jpeg"/><Relationship Id="rId1" Type="http://schemas.openxmlformats.org/officeDocument/2006/relationships/slideLayout" Target="../slideLayouts/slideLayout14.xml"/><Relationship Id="rId2"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1" Type="http://schemas.openxmlformats.org/officeDocument/2006/relationships/slideLayout" Target="../slideLayouts/slideLayout14.xml"/><Relationship Id="rId2"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14.xml"/><Relationship Id="rId2" Type="http://schemas.openxmlformats.org/officeDocument/2006/relationships/image" Target="../media/image4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chart" Target="../charts/char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chart" Target="../charts/chart3.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oleObject" Target="Macintosh%20HD:Users:arifriedlaender:Library:Mail%20Downloads:ice%20output.rtf!OLE_LINK2" TargetMode="External"/><Relationship Id="rId5" Type="http://schemas.openxmlformats.org/officeDocument/2006/relationships/oleObject" Target="Macintosh%20HD:Users:arifriedlaender:Library:Mail%20Downloads:ice%20output.rtf!OLE_LINK3" TargetMode="External"/><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chart" Target="../charts/char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4.png"/><Relationship Id="rId3"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5.wmf"/><Relationship Id="rId4" Type="http://schemas.openxmlformats.org/officeDocument/2006/relationships/image" Target="../media/image16.wmf"/><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SC_0069.jpg"/>
          <p:cNvPicPr>
            <a:picLocks noGrp="1" noChangeAspect="1"/>
          </p:cNvPicPr>
          <p:nvPr>
            <p:ph idx="1"/>
          </p:nvPr>
        </p:nvPicPr>
        <p:blipFill>
          <a:blip r:embed="rId2"/>
          <a:srcRect l="-10384" r="-10384"/>
          <a:stretch>
            <a:fillRect/>
          </a:stretch>
        </p:blipFill>
        <p:spPr>
          <a:xfrm>
            <a:off x="-1063987" y="-12700"/>
            <a:ext cx="11189029" cy="6858000"/>
          </a:xfrm>
        </p:spPr>
      </p:pic>
      <p:sp>
        <p:nvSpPr>
          <p:cNvPr id="5" name="Title 1"/>
          <p:cNvSpPr txBox="1">
            <a:spLocks/>
          </p:cNvSpPr>
          <p:nvPr/>
        </p:nvSpPr>
        <p:spPr>
          <a:xfrm>
            <a:off x="-29938" y="-681586"/>
            <a:ext cx="5960838" cy="3492514"/>
          </a:xfrm>
          <a:prstGeom prst="rect">
            <a:avLst/>
          </a:prstGeom>
        </p:spPr>
        <p:txBody>
          <a:bodyPr vert="horz" lIns="91440" tIns="45720" rIns="91440" bIns="45720" rtlCol="0" anchor="ctr">
            <a:normAutofit fontScale="97500"/>
          </a:bodyPr>
          <a:lstStyle/>
          <a:p>
            <a:r>
              <a:rPr lang="en-US" sz="2800" b="1" cap="all" dirty="0" smtClean="0">
                <a:solidFill>
                  <a:schemeClr val="bg2">
                    <a:lumMod val="50000"/>
                  </a:schemeClr>
                </a:solidFill>
              </a:rPr>
              <a:t>Confessions of a ‘young’ scientist:</a:t>
            </a:r>
          </a:p>
          <a:p>
            <a:r>
              <a:rPr lang="en-US" sz="2800" b="1" cap="all" dirty="0" smtClean="0">
                <a:solidFill>
                  <a:schemeClr val="bg2">
                    <a:lumMod val="50000"/>
                  </a:schemeClr>
                </a:solidFill>
              </a:rPr>
              <a:t>Krill Predator Ecology and the</a:t>
            </a:r>
          </a:p>
          <a:p>
            <a:r>
              <a:rPr lang="en-US" sz="2800" b="1" cap="all" dirty="0" smtClean="0">
                <a:solidFill>
                  <a:schemeClr val="bg2">
                    <a:lumMod val="50000"/>
                  </a:schemeClr>
                </a:solidFill>
              </a:rPr>
              <a:t>SO GLOBEC Experience</a:t>
            </a:r>
            <a:endParaRPr lang="en-US" sz="2800" dirty="0">
              <a:solidFill>
                <a:schemeClr val="bg2">
                  <a:lumMod val="50000"/>
                </a:schemeClr>
              </a:solidFill>
            </a:endParaRPr>
          </a:p>
        </p:txBody>
      </p:sp>
      <p:sp>
        <p:nvSpPr>
          <p:cNvPr id="6" name="Subtitle 2"/>
          <p:cNvSpPr txBox="1">
            <a:spLocks/>
          </p:cNvSpPr>
          <p:nvPr/>
        </p:nvSpPr>
        <p:spPr>
          <a:xfrm>
            <a:off x="15811" y="5719584"/>
            <a:ext cx="9041032" cy="1312496"/>
          </a:xfrm>
          <a:prstGeom prst="rect">
            <a:avLst/>
          </a:prstGeom>
        </p:spPr>
        <p:txBody>
          <a:bodyPr vert="horz" lIns="91440" tIns="45720" rIns="91440" bIns="45720" rtlCol="0">
            <a:normAutofit/>
          </a:bodyPr>
          <a:lstStyle/>
          <a:p>
            <a:pPr marL="0" marR="0" lvl="0" indent="0"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smtClean="0">
                <a:ln>
                  <a:noFill/>
                </a:ln>
                <a:solidFill>
                  <a:srgbClr val="000090"/>
                </a:solidFill>
                <a:effectLst/>
                <a:uLnTx/>
                <a:uFillTx/>
                <a:latin typeface="+mj-lt"/>
                <a:ea typeface="+mn-ea"/>
                <a:cs typeface="+mn-cs"/>
              </a:rPr>
              <a:t>Ari S. Friedlaender</a:t>
            </a:r>
            <a:endParaRPr kumimoji="0" lang="en-US" sz="2162" b="1" i="0" u="none" strike="noStrike" kern="1200" cap="none" spc="0" normalizeH="0" baseline="0" noProof="0" dirty="0" smtClean="0">
              <a:ln>
                <a:noFill/>
              </a:ln>
              <a:solidFill>
                <a:srgbClr val="000090"/>
              </a:solidFill>
              <a:effectLst/>
              <a:uLnTx/>
              <a:uFillTx/>
              <a:latin typeface="+mj-lt"/>
              <a:ea typeface="+mn-ea"/>
              <a:cs typeface="+mn-cs"/>
            </a:endParaRPr>
          </a:p>
          <a:p>
            <a:pPr marL="0" marR="0" lvl="0" indent="0"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smtClean="0">
                <a:ln>
                  <a:noFill/>
                </a:ln>
                <a:solidFill>
                  <a:srgbClr val="000090"/>
                </a:solidFill>
                <a:effectLst/>
                <a:uLnTx/>
                <a:uFillTx/>
                <a:latin typeface="+mj-lt"/>
                <a:ea typeface="+mn-ea"/>
                <a:cs typeface="+mn-cs"/>
              </a:rPr>
              <a:t>Duke University Marine Laboratory, Beaufort, NC , USA</a:t>
            </a:r>
          </a:p>
        </p:txBody>
      </p:sp>
      <p:pic>
        <p:nvPicPr>
          <p:cNvPr id="7" name="Picture 6" descr="duml logo.jpg"/>
          <p:cNvPicPr>
            <a:picLocks noChangeAspect="1"/>
          </p:cNvPicPr>
          <p:nvPr/>
        </p:nvPicPr>
        <p:blipFill>
          <a:blip r:embed="rId3"/>
          <a:stretch>
            <a:fillRect/>
          </a:stretch>
        </p:blipFill>
        <p:spPr>
          <a:xfrm>
            <a:off x="6896638" y="5914231"/>
            <a:ext cx="2185605" cy="86513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9" name="Rectangle 3"/>
          <p:cNvSpPr>
            <a:spLocks noGrp="1" noChangeArrowheads="1"/>
          </p:cNvSpPr>
          <p:nvPr>
            <p:ph type="body" idx="1"/>
          </p:nvPr>
        </p:nvSpPr>
        <p:spPr>
          <a:xfrm>
            <a:off x="279400" y="1600200"/>
            <a:ext cx="5715000" cy="4525963"/>
          </a:xfrm>
          <a:noFill/>
          <a:ln>
            <a:noFill/>
          </a:ln>
        </p:spPr>
        <p:txBody>
          <a:bodyPr/>
          <a:lstStyle/>
          <a:p>
            <a:r>
              <a:rPr lang="en-US" sz="2800" dirty="0"/>
              <a:t>Many species evolved life histories to cope with </a:t>
            </a:r>
            <a:r>
              <a:rPr lang="en-US" sz="2800" dirty="0" smtClean="0"/>
              <a:t>change and variability</a:t>
            </a:r>
          </a:p>
          <a:p>
            <a:r>
              <a:rPr lang="en-US" sz="2800" dirty="0"/>
              <a:t>WAP warming very fast</a:t>
            </a:r>
          </a:p>
          <a:p>
            <a:r>
              <a:rPr lang="en-US" sz="2800" dirty="0"/>
              <a:t>Winter sea ice extent and duration are shortening</a:t>
            </a:r>
          </a:p>
          <a:p>
            <a:r>
              <a:rPr lang="en-US" sz="2800" dirty="0"/>
              <a:t>Krill density declining (by order of magnitude around the WAP)</a:t>
            </a:r>
          </a:p>
          <a:p>
            <a:r>
              <a:rPr lang="en-US" sz="2800" dirty="0"/>
              <a:t>Availability to</a:t>
            </a:r>
            <a:r>
              <a:rPr lang="en-US" sz="2800" dirty="0" smtClean="0"/>
              <a:t> different predators </a:t>
            </a:r>
            <a:r>
              <a:rPr lang="en-US" sz="2800" dirty="0"/>
              <a:t>may</a:t>
            </a:r>
            <a:r>
              <a:rPr lang="en-US" sz="2800" dirty="0" smtClean="0"/>
              <a:t> be changing</a:t>
            </a:r>
            <a:endParaRPr lang="en-US" sz="2800" dirty="0"/>
          </a:p>
        </p:txBody>
      </p:sp>
      <p:sp>
        <p:nvSpPr>
          <p:cNvPr id="152580" name="Rectangle 4"/>
          <p:cNvSpPr>
            <a:spLocks noGrp="1" noChangeArrowheads="1"/>
          </p:cNvSpPr>
          <p:nvPr>
            <p:ph type="title"/>
          </p:nvPr>
        </p:nvSpPr>
        <p:spPr>
          <a:noFill/>
          <a:ln/>
        </p:spPr>
        <p:txBody>
          <a:bodyPr/>
          <a:lstStyle/>
          <a:p>
            <a:pPr algn="l"/>
            <a:r>
              <a:rPr lang="en-US" sz="4000"/>
              <a:t>Climate Variability in Antarctica</a:t>
            </a:r>
          </a:p>
        </p:txBody>
      </p:sp>
      <p:pic>
        <p:nvPicPr>
          <p:cNvPr id="5" name="Picture 4" descr="ASF_5653.JPG"/>
          <p:cNvPicPr>
            <a:picLocks noChangeAspect="1"/>
          </p:cNvPicPr>
          <p:nvPr/>
        </p:nvPicPr>
        <p:blipFill>
          <a:blip r:embed="rId3"/>
          <a:srcRect l="10573" t="12712" r="6344" b="2119"/>
          <a:stretch>
            <a:fillRect/>
          </a:stretch>
        </p:blipFill>
        <p:spPr>
          <a:xfrm rot="16200000">
            <a:off x="5221860" y="2438855"/>
            <a:ext cx="4665732" cy="318195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ntpen.jpg"/>
          <p:cNvPicPr>
            <a:picLocks noChangeAspect="1"/>
          </p:cNvPicPr>
          <p:nvPr/>
        </p:nvPicPr>
        <p:blipFill>
          <a:blip r:embed="rId2"/>
          <a:srcRect l="5567" r="18557" b="13981"/>
          <a:stretch>
            <a:fillRect/>
          </a:stretch>
        </p:blipFill>
        <p:spPr>
          <a:xfrm>
            <a:off x="4241801" y="956702"/>
            <a:ext cx="4902200" cy="5901298"/>
          </a:xfrm>
          <a:prstGeom prst="rect">
            <a:avLst/>
          </a:prstGeom>
        </p:spPr>
      </p:pic>
      <p:sp>
        <p:nvSpPr>
          <p:cNvPr id="6" name="Title 1"/>
          <p:cNvSpPr>
            <a:spLocks noGrp="1"/>
          </p:cNvSpPr>
          <p:nvPr>
            <p:ph type="title"/>
          </p:nvPr>
        </p:nvSpPr>
        <p:spPr>
          <a:xfrm>
            <a:off x="988302" y="76200"/>
            <a:ext cx="7162800" cy="762000"/>
          </a:xfrm>
        </p:spPr>
        <p:txBody>
          <a:bodyPr>
            <a:normAutofit fontScale="90000"/>
          </a:bodyPr>
          <a:lstStyle/>
          <a:p>
            <a:r>
              <a:rPr lang="en-US" dirty="0" smtClean="0"/>
              <a:t>WAP Sea Ice Change: Summary</a:t>
            </a:r>
            <a:endParaRPr lang="en-US" dirty="0"/>
          </a:p>
        </p:txBody>
      </p:sp>
      <p:pic>
        <p:nvPicPr>
          <p:cNvPr id="262147" name="Picture 3" descr="Ice"/>
          <p:cNvPicPr>
            <a:picLocks noChangeAspect="1" noChangeArrowheads="1"/>
          </p:cNvPicPr>
          <p:nvPr/>
        </p:nvPicPr>
        <p:blipFill>
          <a:blip r:embed="rId3"/>
          <a:srcRect r="45727"/>
          <a:stretch>
            <a:fillRect/>
          </a:stretch>
        </p:blipFill>
        <p:spPr bwMode="auto">
          <a:xfrm>
            <a:off x="368300" y="838200"/>
            <a:ext cx="3513043" cy="3067050"/>
          </a:xfrm>
          <a:prstGeom prst="rect">
            <a:avLst/>
          </a:prstGeom>
          <a:noFill/>
          <a:ln w="9525">
            <a:noFill/>
            <a:miter lim="800000"/>
            <a:headEnd/>
            <a:tailEnd/>
          </a:ln>
        </p:spPr>
      </p:pic>
      <p:sp>
        <p:nvSpPr>
          <p:cNvPr id="8" name="Rectangle 7"/>
          <p:cNvSpPr/>
          <p:nvPr/>
        </p:nvSpPr>
        <p:spPr>
          <a:xfrm>
            <a:off x="4902200" y="3124200"/>
            <a:ext cx="495300" cy="381000"/>
          </a:xfrm>
          <a:prstGeom prst="rect">
            <a:avLst/>
          </a:prstGeom>
          <a:solidFill>
            <a:srgbClr val="FF0000">
              <a:alpha val="29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54700" y="4622800"/>
            <a:ext cx="1066800" cy="774700"/>
          </a:xfrm>
          <a:prstGeom prst="rect">
            <a:avLst/>
          </a:prstGeom>
          <a:solidFill>
            <a:srgbClr val="FF0000">
              <a:alpha val="29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2146" name="Picture 2" descr="Ice"/>
          <p:cNvPicPr>
            <a:picLocks noChangeAspect="1" noChangeArrowheads="1"/>
          </p:cNvPicPr>
          <p:nvPr/>
        </p:nvPicPr>
        <p:blipFill>
          <a:blip r:embed="rId3"/>
          <a:srcRect l="53477"/>
          <a:stretch>
            <a:fillRect/>
          </a:stretch>
        </p:blipFill>
        <p:spPr bwMode="auto">
          <a:xfrm>
            <a:off x="868872" y="3663034"/>
            <a:ext cx="3011659" cy="306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162800" cy="762000"/>
          </a:xfrm>
        </p:spPr>
        <p:txBody>
          <a:bodyPr/>
          <a:lstStyle/>
          <a:p>
            <a:r>
              <a:rPr lang="en-US" dirty="0" smtClean="0"/>
              <a:t>The Players</a:t>
            </a:r>
            <a:endParaRPr lang="en-US" dirty="0"/>
          </a:p>
        </p:txBody>
      </p:sp>
      <p:pic>
        <p:nvPicPr>
          <p:cNvPr id="8" name="Content Placeholder 7" descr="ASF_5996.JPG"/>
          <p:cNvPicPr>
            <a:picLocks noGrp="1" noChangeAspect="1"/>
          </p:cNvPicPr>
          <p:nvPr>
            <p:ph sz="quarter" idx="2"/>
          </p:nvPr>
        </p:nvPicPr>
        <p:blipFill>
          <a:blip r:embed="rId2"/>
          <a:srcRect t="-5407" b="-5407"/>
          <a:stretch>
            <a:fillRect/>
          </a:stretch>
        </p:blipFill>
        <p:spPr>
          <a:xfrm>
            <a:off x="5295900" y="914399"/>
            <a:ext cx="3771900" cy="2781300"/>
          </a:xfrm>
        </p:spPr>
      </p:pic>
      <p:pic>
        <p:nvPicPr>
          <p:cNvPr id="6" name="Picture 4" descr="54 copy"/>
          <p:cNvPicPr>
            <a:picLocks noChangeAspect="1" noChangeArrowheads="1"/>
          </p:cNvPicPr>
          <p:nvPr/>
        </p:nvPicPr>
        <p:blipFill>
          <a:blip r:embed="rId3"/>
          <a:srcRect/>
          <a:stretch>
            <a:fillRect/>
          </a:stretch>
        </p:blipFill>
        <p:spPr bwMode="auto">
          <a:xfrm>
            <a:off x="2753634" y="838200"/>
            <a:ext cx="2649634" cy="3886627"/>
          </a:xfrm>
          <a:prstGeom prst="rect">
            <a:avLst/>
          </a:prstGeom>
          <a:noFill/>
        </p:spPr>
      </p:pic>
      <p:pic>
        <p:nvPicPr>
          <p:cNvPr id="7" name="Picture 6" descr="ASF_5653.JPG"/>
          <p:cNvPicPr>
            <a:picLocks noChangeAspect="1"/>
          </p:cNvPicPr>
          <p:nvPr/>
        </p:nvPicPr>
        <p:blipFill>
          <a:blip r:embed="rId4"/>
          <a:srcRect l="10573" t="12712" r="6344" b="2119"/>
          <a:stretch>
            <a:fillRect/>
          </a:stretch>
        </p:blipFill>
        <p:spPr>
          <a:xfrm rot="16200000">
            <a:off x="-375783" y="1506084"/>
            <a:ext cx="3721100" cy="2537732"/>
          </a:xfrm>
          <a:prstGeom prst="rect">
            <a:avLst/>
          </a:prstGeom>
        </p:spPr>
      </p:pic>
      <p:pic>
        <p:nvPicPr>
          <p:cNvPr id="9" name="Picture 8" descr="Antarctic minke whale.JPG"/>
          <p:cNvPicPr>
            <a:picLocks noChangeAspect="1"/>
          </p:cNvPicPr>
          <p:nvPr/>
        </p:nvPicPr>
        <p:blipFill>
          <a:blip r:embed="rId5"/>
          <a:srcRect l="3601" t="25656" r="1800" b="25656"/>
          <a:stretch>
            <a:fillRect/>
          </a:stretch>
        </p:blipFill>
        <p:spPr>
          <a:xfrm>
            <a:off x="152401" y="4724827"/>
            <a:ext cx="5143499" cy="1764872"/>
          </a:xfrm>
          <a:prstGeom prst="rect">
            <a:avLst/>
          </a:prstGeom>
        </p:spPr>
      </p:pic>
      <p:pic>
        <p:nvPicPr>
          <p:cNvPr id="10" name="Picture 9" descr="DSC_0083a.jpg"/>
          <p:cNvPicPr>
            <a:picLocks noChangeAspect="1"/>
          </p:cNvPicPr>
          <p:nvPr/>
        </p:nvPicPr>
        <p:blipFill>
          <a:blip r:embed="rId6"/>
          <a:stretch>
            <a:fillRect/>
          </a:stretch>
        </p:blipFill>
        <p:spPr>
          <a:xfrm>
            <a:off x="5403268" y="3695699"/>
            <a:ext cx="3694238" cy="1536701"/>
          </a:xfrm>
          <a:prstGeom prst="rect">
            <a:avLst/>
          </a:prstGeom>
          <a:ln>
            <a:solidFill>
              <a:schemeClr val="tx1"/>
            </a:solidFill>
          </a:ln>
        </p:spPr>
      </p:pic>
      <p:pic>
        <p:nvPicPr>
          <p:cNvPr id="11" name="Picture 10"/>
          <p:cNvPicPr>
            <a:picLocks noChangeAspect="1"/>
          </p:cNvPicPr>
          <p:nvPr/>
        </p:nvPicPr>
        <p:blipFill>
          <a:blip r:embed="rId7"/>
          <a:srcRect l="3927" t="16552" b="22759"/>
          <a:stretch>
            <a:fillRect/>
          </a:stretch>
        </p:blipFill>
        <p:spPr>
          <a:xfrm>
            <a:off x="5625223" y="5321300"/>
            <a:ext cx="3442577" cy="1376051"/>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198438"/>
            <a:ext cx="8229600" cy="1143000"/>
          </a:xfrm>
        </p:spPr>
        <p:txBody>
          <a:bodyPr>
            <a:normAutofit fontScale="90000"/>
          </a:bodyPr>
          <a:lstStyle/>
          <a:p>
            <a:pPr algn="l"/>
            <a:r>
              <a:rPr lang="en-US" b="1" dirty="0"/>
              <a:t>Antarctic</a:t>
            </a:r>
            <a:r>
              <a:rPr lang="en-US" b="1" dirty="0" smtClean="0"/>
              <a:t> Whale Research </a:t>
            </a:r>
            <a:r>
              <a:rPr lang="en-US" sz="3111" b="1" dirty="0" smtClean="0"/>
              <a:t>(pre-GLOBEC)</a:t>
            </a:r>
            <a:endParaRPr lang="en-US" sz="3111" b="1" dirty="0"/>
          </a:p>
        </p:txBody>
      </p:sp>
      <p:pic>
        <p:nvPicPr>
          <p:cNvPr id="6" name="Picture 5" descr="DSC_0315a.jpg"/>
          <p:cNvPicPr>
            <a:picLocks noChangeAspect="1"/>
          </p:cNvPicPr>
          <p:nvPr/>
        </p:nvPicPr>
        <p:blipFill>
          <a:blip r:embed="rId3"/>
          <a:stretch>
            <a:fillRect/>
          </a:stretch>
        </p:blipFill>
        <p:spPr>
          <a:xfrm>
            <a:off x="5626100" y="1244600"/>
            <a:ext cx="3443540" cy="5168900"/>
          </a:xfrm>
          <a:prstGeom prst="rect">
            <a:avLst/>
          </a:prstGeom>
        </p:spPr>
      </p:pic>
      <p:sp>
        <p:nvSpPr>
          <p:cNvPr id="7" name="TextBox 6"/>
          <p:cNvSpPr txBox="1"/>
          <p:nvPr/>
        </p:nvSpPr>
        <p:spPr>
          <a:xfrm>
            <a:off x="457200" y="1244600"/>
            <a:ext cx="4978400" cy="5262979"/>
          </a:xfrm>
          <a:prstGeom prst="rect">
            <a:avLst/>
          </a:prstGeom>
          <a:noFill/>
        </p:spPr>
        <p:txBody>
          <a:bodyPr wrap="square" rtlCol="0">
            <a:spAutoFit/>
          </a:bodyPr>
          <a:lstStyle/>
          <a:p>
            <a:pPr>
              <a:buFont typeface="Arial"/>
              <a:buChar char="•"/>
            </a:pPr>
            <a:r>
              <a:rPr lang="en-US" sz="2400" dirty="0" smtClean="0"/>
              <a:t> Whaling records</a:t>
            </a:r>
          </a:p>
          <a:p>
            <a:pPr lvl="1">
              <a:buFont typeface="Arial"/>
              <a:buChar char="•"/>
            </a:pPr>
            <a:r>
              <a:rPr lang="en-US" sz="2400" dirty="0" smtClean="0"/>
              <a:t> Biology, life history, stock structure, morphology</a:t>
            </a:r>
          </a:p>
          <a:p>
            <a:pPr lvl="1">
              <a:buFont typeface="Arial"/>
              <a:buChar char="•"/>
            </a:pPr>
            <a:r>
              <a:rPr lang="en-US" sz="2400" dirty="0" smtClean="0"/>
              <a:t> large-scale distribution patterns in relation to physical features</a:t>
            </a:r>
          </a:p>
          <a:p>
            <a:endParaRPr lang="en-US" sz="2400" dirty="0" smtClean="0"/>
          </a:p>
          <a:p>
            <a:pPr>
              <a:buFont typeface="Arial"/>
              <a:buChar char="•"/>
            </a:pPr>
            <a:r>
              <a:rPr lang="en-US" sz="2400" dirty="0" smtClean="0"/>
              <a:t> Coarse surveys over broad spatial scales</a:t>
            </a:r>
          </a:p>
          <a:p>
            <a:pPr>
              <a:buFont typeface="Arial"/>
              <a:buChar char="•"/>
            </a:pPr>
            <a:endParaRPr lang="en-US" sz="2400" dirty="0" smtClean="0"/>
          </a:p>
          <a:p>
            <a:pPr>
              <a:buFont typeface="Arial"/>
              <a:buChar char="•"/>
            </a:pPr>
            <a:r>
              <a:rPr lang="en-US" sz="2400" dirty="0" smtClean="0"/>
              <a:t> Correlation with physical features which may aggregate prey</a:t>
            </a:r>
          </a:p>
          <a:p>
            <a:endParaRPr lang="en-US" sz="2400" dirty="0" smtClean="0"/>
          </a:p>
          <a:p>
            <a:pPr>
              <a:buFont typeface="Arial"/>
              <a:buChar char="•"/>
            </a:pPr>
            <a:r>
              <a:rPr lang="en-US" sz="2400" dirty="0" smtClean="0"/>
              <a:t> Few studies quantitatively linking whales to their prey and environment</a:t>
            </a:r>
            <a:endParaRPr 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228600" y="533400"/>
            <a:ext cx="4191000" cy="1143000"/>
          </a:xfrm>
        </p:spPr>
        <p:txBody>
          <a:bodyPr>
            <a:normAutofit fontScale="90000"/>
          </a:bodyPr>
          <a:lstStyle/>
          <a:p>
            <a:pPr algn="l"/>
            <a:r>
              <a:rPr lang="en-US" sz="2800">
                <a:solidFill>
                  <a:schemeClr val="tx1"/>
                </a:solidFill>
              </a:rPr>
              <a:t>Southern Hemisphere </a:t>
            </a:r>
            <a:br>
              <a:rPr lang="en-US" sz="2800">
                <a:solidFill>
                  <a:schemeClr val="tx1"/>
                </a:solidFill>
              </a:rPr>
            </a:br>
            <a:r>
              <a:rPr lang="en-US" sz="2800">
                <a:solidFill>
                  <a:schemeClr val="tx1"/>
                </a:solidFill>
              </a:rPr>
              <a:t>Cetacean Catch Totals</a:t>
            </a:r>
            <a:br>
              <a:rPr lang="en-US" sz="2800">
                <a:solidFill>
                  <a:schemeClr val="tx1"/>
                </a:solidFill>
              </a:rPr>
            </a:br>
            <a:r>
              <a:rPr lang="en-US" sz="2800">
                <a:solidFill>
                  <a:schemeClr val="tx1"/>
                </a:solidFill>
              </a:rPr>
              <a:t> (1904-2000)</a:t>
            </a:r>
            <a:br>
              <a:rPr lang="en-US" sz="2800">
                <a:solidFill>
                  <a:schemeClr val="tx1"/>
                </a:solidFill>
              </a:rPr>
            </a:br>
            <a:endParaRPr lang="en-US" sz="2800">
              <a:solidFill>
                <a:schemeClr val="tx1"/>
              </a:solidFill>
            </a:endParaRPr>
          </a:p>
        </p:txBody>
      </p:sp>
      <p:sp>
        <p:nvSpPr>
          <p:cNvPr id="168963" name="Text Box 3"/>
          <p:cNvSpPr txBox="1">
            <a:spLocks noGrp="1" noChangeArrowheads="1"/>
          </p:cNvSpPr>
          <p:nvPr>
            <p:ph type="body" sz="half" idx="1"/>
          </p:nvPr>
        </p:nvSpPr>
        <p:spPr>
          <a:xfrm>
            <a:off x="381000" y="1951038"/>
            <a:ext cx="3581400" cy="4525962"/>
          </a:xfrm>
          <a:noFill/>
          <a:ln>
            <a:solidFill>
              <a:schemeClr val="tx1"/>
            </a:solidFill>
          </a:ln>
        </p:spPr>
        <p:txBody>
          <a:bodyPr/>
          <a:lstStyle/>
          <a:p>
            <a:pPr algn="dist">
              <a:lnSpc>
                <a:spcPct val="90000"/>
              </a:lnSpc>
            </a:pPr>
            <a:r>
              <a:rPr lang="en-US" sz="2400" dirty="0"/>
              <a:t>Blue	   </a:t>
            </a:r>
            <a:r>
              <a:rPr lang="en-US" sz="2400" dirty="0" smtClean="0"/>
              <a:t> 360,644</a:t>
            </a:r>
            <a:endParaRPr lang="en-US" sz="2400" dirty="0"/>
          </a:p>
          <a:p>
            <a:pPr algn="dist">
              <a:lnSpc>
                <a:spcPct val="90000"/>
              </a:lnSpc>
            </a:pPr>
            <a:r>
              <a:rPr lang="en-US" sz="2400" dirty="0"/>
              <a:t>Fin		  </a:t>
            </a:r>
            <a:r>
              <a:rPr lang="en-US" sz="2400" dirty="0" smtClean="0"/>
              <a:t>  </a:t>
            </a:r>
            <a:r>
              <a:rPr lang="en-US" sz="2400" dirty="0"/>
              <a:t>725,116</a:t>
            </a:r>
          </a:p>
          <a:p>
            <a:pPr algn="dist">
              <a:lnSpc>
                <a:spcPct val="90000"/>
              </a:lnSpc>
            </a:pPr>
            <a:r>
              <a:rPr lang="en-US" sz="2400" dirty="0"/>
              <a:t>Humpback</a:t>
            </a:r>
            <a:r>
              <a:rPr lang="en-US" sz="2400" dirty="0" smtClean="0"/>
              <a:t>   208,359</a:t>
            </a:r>
            <a:endParaRPr lang="en-US" sz="2400" dirty="0"/>
          </a:p>
          <a:p>
            <a:pPr algn="dist">
              <a:lnSpc>
                <a:spcPct val="90000"/>
              </a:lnSpc>
            </a:pPr>
            <a:r>
              <a:rPr lang="en-US" sz="2400" dirty="0" err="1"/>
              <a:t>Sei</a:t>
            </a:r>
            <a:r>
              <a:rPr lang="en-US" sz="2400" dirty="0"/>
              <a:t>		   </a:t>
            </a:r>
            <a:r>
              <a:rPr lang="en-US" sz="2400" dirty="0" smtClean="0"/>
              <a:t> 203,538</a:t>
            </a:r>
            <a:endParaRPr lang="en-US" sz="2400" dirty="0"/>
          </a:p>
          <a:p>
            <a:pPr algn="dist">
              <a:lnSpc>
                <a:spcPct val="90000"/>
              </a:lnSpc>
            </a:pPr>
            <a:r>
              <a:rPr lang="en-US" sz="2400" dirty="0" err="1"/>
              <a:t>Bryde</a:t>
            </a:r>
            <a:r>
              <a:rPr lang="en-US" sz="2400" dirty="0"/>
              <a:t>             </a:t>
            </a:r>
            <a:r>
              <a:rPr lang="en-US" sz="2400" dirty="0" smtClean="0"/>
              <a:t>  </a:t>
            </a:r>
            <a:r>
              <a:rPr lang="en-US" sz="2400" dirty="0"/>
              <a:t>7,757</a:t>
            </a:r>
          </a:p>
          <a:p>
            <a:pPr algn="dist">
              <a:lnSpc>
                <a:spcPct val="90000"/>
              </a:lnSpc>
            </a:pPr>
            <a:r>
              <a:rPr lang="en-US" sz="2400" dirty="0" err="1"/>
              <a:t>Minke</a:t>
            </a:r>
            <a:r>
              <a:rPr lang="en-US" sz="2400" dirty="0"/>
              <a:t>	  </a:t>
            </a:r>
            <a:r>
              <a:rPr lang="en-US" sz="2400" dirty="0" smtClean="0"/>
              <a:t>  </a:t>
            </a:r>
            <a:r>
              <a:rPr lang="en-US" sz="2400" dirty="0"/>
              <a:t>116,568</a:t>
            </a:r>
          </a:p>
          <a:p>
            <a:pPr algn="dist">
              <a:lnSpc>
                <a:spcPct val="90000"/>
              </a:lnSpc>
            </a:pPr>
            <a:r>
              <a:rPr lang="en-US" sz="2400" dirty="0"/>
              <a:t>Right	     </a:t>
            </a:r>
            <a:r>
              <a:rPr lang="en-US" sz="2400" dirty="0" smtClean="0"/>
              <a:t>   4,338</a:t>
            </a:r>
            <a:endParaRPr lang="en-US" sz="2400" dirty="0"/>
          </a:p>
          <a:p>
            <a:pPr algn="dist">
              <a:lnSpc>
                <a:spcPct val="90000"/>
              </a:lnSpc>
            </a:pPr>
            <a:r>
              <a:rPr lang="en-US" sz="2400" dirty="0"/>
              <a:t>Sperm	   </a:t>
            </a:r>
            <a:r>
              <a:rPr lang="en-US" sz="2400" dirty="0" smtClean="0"/>
              <a:t> 401,670</a:t>
            </a:r>
            <a:endParaRPr lang="en-US" sz="2400" dirty="0"/>
          </a:p>
          <a:p>
            <a:pPr algn="dist">
              <a:lnSpc>
                <a:spcPct val="90000"/>
              </a:lnSpc>
            </a:pPr>
            <a:r>
              <a:rPr lang="en-US" sz="2400" u="sng" dirty="0"/>
              <a:t>Other	     </a:t>
            </a:r>
            <a:r>
              <a:rPr lang="en-US" sz="2400" u="sng" dirty="0" smtClean="0"/>
              <a:t> 11,631</a:t>
            </a:r>
          </a:p>
          <a:p>
            <a:pPr algn="dist">
              <a:lnSpc>
                <a:spcPct val="90000"/>
              </a:lnSpc>
            </a:pPr>
            <a:r>
              <a:rPr lang="en-US" sz="2400" dirty="0"/>
              <a:t>Total         </a:t>
            </a:r>
            <a:r>
              <a:rPr lang="en-US" sz="2400" dirty="0" smtClean="0"/>
              <a:t> 2,039,621</a:t>
            </a:r>
            <a:endParaRPr lang="en-US" sz="2400" dirty="0"/>
          </a:p>
          <a:p>
            <a:pPr algn="dist">
              <a:lnSpc>
                <a:spcPct val="90000"/>
              </a:lnSpc>
              <a:spcBef>
                <a:spcPct val="0"/>
              </a:spcBef>
              <a:buFontTx/>
              <a:buNone/>
            </a:pPr>
            <a:endParaRPr lang="en-US" sz="2400" dirty="0"/>
          </a:p>
        </p:txBody>
      </p:sp>
      <p:sp>
        <p:nvSpPr>
          <p:cNvPr id="168965" name="Rectangle 5"/>
          <p:cNvSpPr>
            <a:spLocks noGrp="1" noChangeArrowheads="1"/>
          </p:cNvSpPr>
          <p:nvPr>
            <p:ph sz="half" idx="2"/>
          </p:nvPr>
        </p:nvSpPr>
        <p:spPr/>
        <p:txBody>
          <a:bodyPr/>
          <a:lstStyle/>
          <a:p>
            <a:endParaRPr lang="en-US" sz="2800"/>
          </a:p>
        </p:txBody>
      </p:sp>
      <p:pic>
        <p:nvPicPr>
          <p:cNvPr id="168966" name="Picture 6" descr="whales again 023"/>
          <p:cNvPicPr>
            <a:picLocks noChangeAspect="1" noChangeArrowheads="1"/>
          </p:cNvPicPr>
          <p:nvPr/>
        </p:nvPicPr>
        <p:blipFill>
          <a:blip r:embed="rId3"/>
          <a:srcRect/>
          <a:stretch>
            <a:fillRect/>
          </a:stretch>
        </p:blipFill>
        <p:spPr bwMode="auto">
          <a:xfrm>
            <a:off x="4267200" y="3419475"/>
            <a:ext cx="4876800" cy="3438525"/>
          </a:xfrm>
          <a:prstGeom prst="rect">
            <a:avLst/>
          </a:prstGeom>
          <a:noFill/>
        </p:spPr>
      </p:pic>
      <p:pic>
        <p:nvPicPr>
          <p:cNvPr id="168967" name="Picture 7" descr="whales again 021"/>
          <p:cNvPicPr>
            <a:picLocks noChangeAspect="1" noChangeArrowheads="1"/>
          </p:cNvPicPr>
          <p:nvPr/>
        </p:nvPicPr>
        <p:blipFill>
          <a:blip r:embed="rId4"/>
          <a:srcRect/>
          <a:stretch>
            <a:fillRect/>
          </a:stretch>
        </p:blipFill>
        <p:spPr bwMode="auto">
          <a:xfrm>
            <a:off x="4267200" y="0"/>
            <a:ext cx="4876800" cy="3429000"/>
          </a:xfrm>
          <a:prstGeom prst="rect">
            <a:avLst/>
          </a:prstGeom>
          <a:noFill/>
        </p:spPr>
      </p:pic>
      <p:sp>
        <p:nvSpPr>
          <p:cNvPr id="168969" name="Text Box 9"/>
          <p:cNvSpPr txBox="1">
            <a:spLocks noChangeArrowheads="1"/>
          </p:cNvSpPr>
          <p:nvPr/>
        </p:nvSpPr>
        <p:spPr bwMode="auto">
          <a:xfrm>
            <a:off x="2514600" y="6477000"/>
            <a:ext cx="1356211" cy="307777"/>
          </a:xfrm>
          <a:prstGeom prst="rect">
            <a:avLst/>
          </a:prstGeom>
          <a:noFill/>
          <a:ln w="9525">
            <a:noFill/>
            <a:miter lim="800000"/>
            <a:headEnd/>
            <a:tailEnd/>
          </a:ln>
          <a:effectLst/>
        </p:spPr>
        <p:txBody>
          <a:bodyPr wrap="none">
            <a:prstTxWarp prst="textNoShape">
              <a:avLst/>
            </a:prstTxWarp>
            <a:spAutoFit/>
          </a:bodyPr>
          <a:lstStyle/>
          <a:p>
            <a:r>
              <a:rPr lang="en-US" sz="1400" dirty="0" err="1"/>
              <a:t>Clapham</a:t>
            </a:r>
            <a:r>
              <a:rPr lang="en-US" sz="1400" dirty="0"/>
              <a:t> (2001)</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9" name="Rectangle 3"/>
          <p:cNvSpPr>
            <a:spLocks noGrp="1" noChangeArrowheads="1"/>
          </p:cNvSpPr>
          <p:nvPr>
            <p:ph type="body" idx="1"/>
          </p:nvPr>
        </p:nvSpPr>
        <p:spPr>
          <a:noFill/>
        </p:spPr>
        <p:txBody>
          <a:bodyPr/>
          <a:lstStyle/>
          <a:p>
            <a:pPr>
              <a:lnSpc>
                <a:spcPct val="90000"/>
              </a:lnSpc>
            </a:pPr>
            <a:r>
              <a:rPr lang="en-US" sz="2800" dirty="0"/>
              <a:t>Model distribution in relation to environmental features/processes</a:t>
            </a:r>
          </a:p>
          <a:p>
            <a:pPr>
              <a:lnSpc>
                <a:spcPct val="90000"/>
              </a:lnSpc>
            </a:pPr>
            <a:r>
              <a:rPr lang="en-US" sz="2800" dirty="0"/>
              <a:t>Spatially explicit analyses of distribution, predictive habitat and utilization</a:t>
            </a:r>
          </a:p>
          <a:p>
            <a:pPr>
              <a:lnSpc>
                <a:spcPct val="90000"/>
              </a:lnSpc>
            </a:pPr>
            <a:r>
              <a:rPr lang="en-US" sz="2800" dirty="0"/>
              <a:t>Interdisciplinary</a:t>
            </a:r>
          </a:p>
          <a:p>
            <a:pPr lvl="1">
              <a:lnSpc>
                <a:spcPct val="90000"/>
              </a:lnSpc>
            </a:pPr>
            <a:r>
              <a:rPr lang="en-US" sz="2400" dirty="0"/>
              <a:t>Better understand and quantify environmental processes</a:t>
            </a:r>
          </a:p>
          <a:p>
            <a:pPr lvl="1">
              <a:lnSpc>
                <a:spcPct val="90000"/>
              </a:lnSpc>
            </a:pPr>
            <a:r>
              <a:rPr lang="en-US" sz="2400" dirty="0"/>
              <a:t>Finer sampling allows for better resolution across spatial scales</a:t>
            </a:r>
          </a:p>
          <a:p>
            <a:pPr lvl="1">
              <a:lnSpc>
                <a:spcPct val="90000"/>
              </a:lnSpc>
            </a:pPr>
            <a:r>
              <a:rPr lang="en-US" sz="2400" dirty="0"/>
              <a:t>Defining foraging habitat allows predictions of predator responses to environmental change</a:t>
            </a:r>
          </a:p>
        </p:txBody>
      </p:sp>
      <p:sp>
        <p:nvSpPr>
          <p:cNvPr id="167940" name="Rectangle 4"/>
          <p:cNvSpPr>
            <a:spLocks noGrp="1" noChangeArrowheads="1"/>
          </p:cNvSpPr>
          <p:nvPr>
            <p:ph type="title"/>
          </p:nvPr>
        </p:nvSpPr>
        <p:spPr>
          <a:noFill/>
          <a:ln/>
        </p:spPr>
        <p:txBody>
          <a:bodyPr/>
          <a:lstStyle/>
          <a:p>
            <a:pPr algn="l"/>
            <a:r>
              <a:rPr lang="en-US" sz="4000" b="1"/>
              <a:t>Advances in Cetacean Research</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algn="l"/>
            <a:r>
              <a:rPr lang="en-US" b="1"/>
              <a:t>Goals</a:t>
            </a:r>
          </a:p>
        </p:txBody>
      </p:sp>
      <p:sp>
        <p:nvSpPr>
          <p:cNvPr id="171011" name="Rectangle 3"/>
          <p:cNvSpPr>
            <a:spLocks noGrp="1" noChangeArrowheads="1"/>
          </p:cNvSpPr>
          <p:nvPr>
            <p:ph type="body" idx="1"/>
          </p:nvPr>
        </p:nvSpPr>
        <p:spPr>
          <a:xfrm>
            <a:off x="457200" y="1600200"/>
            <a:ext cx="8229600" cy="4953000"/>
          </a:xfrm>
          <a:noFill/>
        </p:spPr>
        <p:txBody>
          <a:bodyPr>
            <a:normAutofit fontScale="92500" lnSpcReduction="10000"/>
          </a:bodyPr>
          <a:lstStyle/>
          <a:p>
            <a:pPr marL="609600" indent="-609600">
              <a:lnSpc>
                <a:spcPct val="90000"/>
              </a:lnSpc>
              <a:buFontTx/>
              <a:buAutoNum type="arabicPeriod"/>
            </a:pPr>
            <a:r>
              <a:rPr lang="en-US" sz="2800" b="1" dirty="0">
                <a:solidFill>
                  <a:schemeClr val="bg1">
                    <a:lumMod val="75000"/>
                    <a:lumOff val="25000"/>
                  </a:schemeClr>
                </a:solidFill>
              </a:rPr>
              <a:t>Elucidate relationships between whales, concurrently measured environmental variables, and prey</a:t>
            </a:r>
          </a:p>
          <a:p>
            <a:pPr marL="609600" indent="-609600">
              <a:lnSpc>
                <a:spcPct val="90000"/>
              </a:lnSpc>
              <a:buFontTx/>
              <a:buAutoNum type="arabicPeriod"/>
            </a:pPr>
            <a:r>
              <a:rPr lang="en-US" sz="2800" b="1" dirty="0">
                <a:solidFill>
                  <a:schemeClr val="bg1">
                    <a:lumMod val="75000"/>
                    <a:lumOff val="25000"/>
                  </a:schemeClr>
                </a:solidFill>
              </a:rPr>
              <a:t>Test specific hypotheses and explore how sympatric humpback and </a:t>
            </a:r>
            <a:r>
              <a:rPr lang="en-US" sz="2800" b="1" dirty="0" err="1">
                <a:solidFill>
                  <a:schemeClr val="bg1">
                    <a:lumMod val="75000"/>
                    <a:lumOff val="25000"/>
                  </a:schemeClr>
                </a:solidFill>
              </a:rPr>
              <a:t>minke</a:t>
            </a:r>
            <a:r>
              <a:rPr lang="en-US" sz="2800" b="1" dirty="0">
                <a:solidFill>
                  <a:schemeClr val="bg1">
                    <a:lumMod val="75000"/>
                    <a:lumOff val="25000"/>
                  </a:schemeClr>
                </a:solidFill>
              </a:rPr>
              <a:t> whales partition resources to avoid competition</a:t>
            </a:r>
            <a:endParaRPr lang="en-US" sz="2800" b="1" dirty="0" smtClean="0">
              <a:solidFill>
                <a:schemeClr val="bg1">
                  <a:lumMod val="75000"/>
                  <a:lumOff val="25000"/>
                </a:schemeClr>
              </a:solidFill>
            </a:endParaRPr>
          </a:p>
          <a:p>
            <a:pPr marL="609600" indent="-609600">
              <a:lnSpc>
                <a:spcPct val="90000"/>
              </a:lnSpc>
              <a:buFontTx/>
              <a:buAutoNum type="arabicPeriod"/>
            </a:pPr>
            <a:r>
              <a:rPr lang="en-US" sz="2800" b="1" dirty="0" smtClean="0">
                <a:solidFill>
                  <a:schemeClr val="bg1">
                    <a:lumMod val="75000"/>
                    <a:lumOff val="25000"/>
                  </a:schemeClr>
                </a:solidFill>
              </a:rPr>
              <a:t>Determine the ecological niches of sympatric krill predators</a:t>
            </a:r>
          </a:p>
          <a:p>
            <a:pPr marL="609600" indent="-609600">
              <a:lnSpc>
                <a:spcPct val="90000"/>
              </a:lnSpc>
              <a:buFontTx/>
              <a:buAutoNum type="arabicPeriod"/>
            </a:pPr>
            <a:r>
              <a:rPr lang="en-US" sz="2800" b="1" dirty="0" smtClean="0">
                <a:solidFill>
                  <a:schemeClr val="bg1">
                    <a:lumMod val="75000"/>
                    <a:lumOff val="25000"/>
                  </a:schemeClr>
                </a:solidFill>
              </a:rPr>
              <a:t>Begin to understand how single species and the relationships to other krill-predator species are likely to change with environmental variability</a:t>
            </a:r>
          </a:p>
          <a:p>
            <a:pPr marL="609600" indent="-609600">
              <a:lnSpc>
                <a:spcPct val="90000"/>
              </a:lnSpc>
              <a:buFontTx/>
              <a:buAutoNum type="arabicPeriod"/>
            </a:pPr>
            <a:r>
              <a:rPr lang="en-US" sz="2800" b="1" dirty="0" smtClean="0">
                <a:solidFill>
                  <a:schemeClr val="bg1">
                    <a:lumMod val="75000"/>
                    <a:lumOff val="25000"/>
                  </a:schemeClr>
                </a:solidFill>
              </a:rPr>
              <a:t>Develop novel research programs to study the foraging ecology of whales for comparison with other krill predators</a:t>
            </a:r>
            <a:endParaRPr lang="en-US" sz="2800" b="1" dirty="0">
              <a:solidFill>
                <a:schemeClr val="bg1">
                  <a:lumMod val="75000"/>
                  <a:lumOff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2000" fill="hold"/>
                                        <p:tgtEl>
                                          <p:spTgt spid="171011">
                                            <p:txEl>
                                              <p:pRg st="0" end="0"/>
                                            </p:txEl>
                                          </p:spTgt>
                                        </p:tgtEl>
                                        <p:attrNameLst>
                                          <p:attrName>style.color</p:attrName>
                                        </p:attrNameLst>
                                      </p:cBhvr>
                                      <p:to>
                                        <a:schemeClr val="tx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p:cBhvr override="childStyle">
                                        <p:cTn id="10" dur="2000" fill="hold"/>
                                        <p:tgtEl>
                                          <p:spTgt spid="171011">
                                            <p:txEl>
                                              <p:pRg st="1" end="1"/>
                                            </p:txEl>
                                          </p:spTgt>
                                        </p:tgtEl>
                                        <p:attrNameLst>
                                          <p:attrName>style.color</p:attrName>
                                        </p:attrNameLst>
                                      </p:cBhvr>
                                      <p:to>
                                        <a:schemeClr val="tx1"/>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p:cBhvr override="childStyle">
                                        <p:cTn id="14" dur="2000" fill="hold"/>
                                        <p:tgtEl>
                                          <p:spTgt spid="171011">
                                            <p:txEl>
                                              <p:pRg st="2" end="2"/>
                                            </p:txEl>
                                          </p:spTgt>
                                        </p:tgtEl>
                                        <p:attrNameLst>
                                          <p:attrName>style.color</p:attrName>
                                        </p:attrNameLst>
                                      </p:cBhvr>
                                      <p:to>
                                        <a:schemeClr val="tx1"/>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p:cBhvr override="childStyle">
                                        <p:cTn id="18" dur="2000" fill="hold"/>
                                        <p:tgtEl>
                                          <p:spTgt spid="171011">
                                            <p:txEl>
                                              <p:pRg st="3" end="3"/>
                                            </p:txEl>
                                          </p:spTgt>
                                        </p:tgtEl>
                                        <p:attrNameLst>
                                          <p:attrName>style.color</p:attrName>
                                        </p:attrNameLst>
                                      </p:cBhvr>
                                      <p:to>
                                        <a:schemeClr val="tx1"/>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0" nodeType="clickEffect">
                                  <p:stCondLst>
                                    <p:cond delay="0"/>
                                  </p:stCondLst>
                                  <p:childTnLst>
                                    <p:animClr clrSpc="rgb">
                                      <p:cBhvr override="childStyle">
                                        <p:cTn id="22" dur="2000" fill="hold"/>
                                        <p:tgtEl>
                                          <p:spTgt spid="171011">
                                            <p:txEl>
                                              <p:pRg st="4" end="4"/>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77800"/>
            <a:ext cx="7162800" cy="762000"/>
          </a:xfrm>
        </p:spPr>
        <p:txBody>
          <a:bodyPr/>
          <a:lstStyle/>
          <a:p>
            <a:r>
              <a:rPr lang="en-US" dirty="0" smtClean="0"/>
              <a:t>Step into my office</a:t>
            </a:r>
            <a:endParaRPr lang="en-US" dirty="0"/>
          </a:p>
        </p:txBody>
      </p:sp>
      <p:pic>
        <p:nvPicPr>
          <p:cNvPr id="6" name="Picture 5" descr="DSC_0228.JPG"/>
          <p:cNvPicPr>
            <a:picLocks noChangeAspect="1"/>
          </p:cNvPicPr>
          <p:nvPr/>
        </p:nvPicPr>
        <p:blipFill>
          <a:blip r:embed="rId2"/>
          <a:srcRect t="4213" b="2107"/>
          <a:stretch>
            <a:fillRect/>
          </a:stretch>
        </p:blipFill>
        <p:spPr>
          <a:xfrm>
            <a:off x="1" y="1147375"/>
            <a:ext cx="9177460" cy="57106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lgn="l"/>
            <a:r>
              <a:rPr lang="en-US" b="1"/>
              <a:t>Environmental Data</a:t>
            </a:r>
          </a:p>
        </p:txBody>
      </p:sp>
      <p:graphicFrame>
        <p:nvGraphicFramePr>
          <p:cNvPr id="44036" name="Group 4"/>
          <p:cNvGraphicFramePr>
            <a:graphicFrameLocks noGrp="1"/>
          </p:cNvGraphicFramePr>
          <p:nvPr>
            <p:ph idx="1"/>
          </p:nvPr>
        </p:nvGraphicFramePr>
        <p:xfrm>
          <a:off x="228600" y="1219202"/>
          <a:ext cx="4724400" cy="5181597"/>
        </p:xfrm>
        <a:graphic>
          <a:graphicData uri="http://schemas.openxmlformats.org/drawingml/2006/table">
            <a:tbl>
              <a:tblPr/>
              <a:tblGrid>
                <a:gridCol w="4294909"/>
                <a:gridCol w="429491"/>
              </a:tblGrid>
              <a:tr h="38105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779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Acoustic volume backscatter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25-100m (dB)</a:t>
                      </a:r>
                      <a:endParaRPr kumimoji="0" lang="en-US" sz="1600" b="1" i="0" u="none" strike="noStrike" cap="none" normalizeH="0" baseline="0" dirty="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779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Acoustic volume backscatter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100-300m (dB)</a:t>
                      </a: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70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Chlorophyll a</a:t>
                      </a:r>
                      <a:endParaRPr kumimoji="0" lang="en-US" sz="1600" b="1" i="0" u="none" strike="noStrike" cap="none" normalizeH="0" baseline="0" dirty="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5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Bathymetry</a:t>
                      </a: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090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Slope of bathymetry</a:t>
                      </a: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846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1" charset="0"/>
                          <a:ea typeface="Times New Roman" pitchFamily="-1" charset="0"/>
                          <a:cs typeface="Times New Roman" pitchFamily="-1" charset="0"/>
                        </a:rPr>
                        <a:t>Deep-water </a:t>
                      </a:r>
                      <a:r>
                        <a:rPr kumimoji="0" lang="en-US" sz="16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temperature maximum</a:t>
                      </a:r>
                      <a:endParaRPr kumimoji="0" lang="en-US" sz="1600" b="1" i="0" u="none" strike="noStrike" cap="none" normalizeH="0" baseline="0" dirty="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5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Distance from coast</a:t>
                      </a: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5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Distance from ice edge</a:t>
                      </a: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5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Distance from high slope</a:t>
                      </a: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9463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Distance from inner shelf water boundary</a:t>
                      </a:r>
                      <a:endParaRPr kumimoji="0" lang="en-US" sz="1600" b="1" i="0" u="none" strike="noStrike" cap="none" normalizeH="0" baseline="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44087" name="Picture 55" descr="studyarearev"/>
          <p:cNvPicPr>
            <a:picLocks noChangeAspect="1" noChangeArrowheads="1"/>
          </p:cNvPicPr>
          <p:nvPr/>
        </p:nvPicPr>
        <p:blipFill>
          <a:blip r:embed="rId4"/>
          <a:srcRect/>
          <a:stretch>
            <a:fillRect/>
          </a:stretch>
        </p:blipFill>
        <p:spPr bwMode="auto">
          <a:xfrm>
            <a:off x="5257976" y="1417638"/>
            <a:ext cx="3632024" cy="5211762"/>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0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495300" y="152400"/>
            <a:ext cx="8343900" cy="1143000"/>
          </a:xfrm>
          <a:prstGeom prst="rect">
            <a:avLst/>
          </a:prstGeom>
          <a:noFill/>
          <a:ln w="9525">
            <a:noFill/>
            <a:miter lim="800000"/>
            <a:headEnd/>
            <a:tailEnd/>
          </a:ln>
          <a:effectLst/>
        </p:spPr>
        <p:txBody>
          <a:bodyPr anchor="ctr">
            <a:prstTxWarp prst="textNoShape">
              <a:avLst/>
            </a:prstTxWarp>
          </a:bodyPr>
          <a:lstStyle/>
          <a:p>
            <a:r>
              <a:rPr lang="en-US" sz="4400" b="1"/>
              <a:t>Statistical Tools</a:t>
            </a:r>
          </a:p>
        </p:txBody>
      </p:sp>
      <p:sp>
        <p:nvSpPr>
          <p:cNvPr id="39939" name="Rectangle 3"/>
          <p:cNvSpPr>
            <a:spLocks noChangeArrowheads="1"/>
          </p:cNvSpPr>
          <p:nvPr/>
        </p:nvSpPr>
        <p:spPr bwMode="auto">
          <a:xfrm>
            <a:off x="488950" y="1905000"/>
            <a:ext cx="4083050" cy="990600"/>
          </a:xfrm>
          <a:prstGeom prst="rect">
            <a:avLst/>
          </a:prstGeom>
          <a:noFill/>
          <a:ln w="9525">
            <a:noFill/>
            <a:miter lim="800000"/>
            <a:headEnd/>
            <a:tailEnd/>
          </a:ln>
          <a:effectLst/>
        </p:spPr>
        <p:txBody>
          <a:bodyPr>
            <a:prstTxWarp prst="textNoShape">
              <a:avLst/>
            </a:prstTxWarp>
          </a:bodyPr>
          <a:lstStyle/>
          <a:p>
            <a:pPr marL="457200" indent="-457200">
              <a:spcBef>
                <a:spcPct val="20000"/>
              </a:spcBef>
              <a:buFont typeface="Wingdings" pitchFamily="-1" charset="2"/>
              <a:buNone/>
            </a:pPr>
            <a:r>
              <a:rPr lang="en-US" sz="2800" b="1"/>
              <a:t>1. Spatial structure   </a:t>
            </a:r>
            <a:r>
              <a:rPr lang="en-US" sz="2800" b="1">
                <a:ea typeface="Times New Roman" pitchFamily="-1" charset="0"/>
                <a:cs typeface="Times New Roman" pitchFamily="-1" charset="0"/>
              </a:rPr>
              <a:t> </a:t>
            </a:r>
            <a:endParaRPr lang="en-US" sz="2800" b="1"/>
          </a:p>
          <a:p>
            <a:pPr marL="914400" lvl="1" indent="-457200">
              <a:spcBef>
                <a:spcPct val="20000"/>
              </a:spcBef>
              <a:buFontTx/>
              <a:buChar char="•"/>
            </a:pPr>
            <a:r>
              <a:rPr lang="en-US" sz="2000" b="1"/>
              <a:t>Ripley’s K </a:t>
            </a:r>
            <a:endParaRPr lang="en-US" sz="2400" b="1"/>
          </a:p>
        </p:txBody>
      </p:sp>
      <p:grpSp>
        <p:nvGrpSpPr>
          <p:cNvPr id="2" name="Group 4"/>
          <p:cNvGrpSpPr>
            <a:grpSpLocks/>
          </p:cNvGrpSpPr>
          <p:nvPr/>
        </p:nvGrpSpPr>
        <p:grpSpPr bwMode="auto">
          <a:xfrm>
            <a:off x="762000" y="3276600"/>
            <a:ext cx="3441700" cy="1295400"/>
            <a:chOff x="620" y="2400"/>
            <a:chExt cx="2168" cy="816"/>
          </a:xfrm>
        </p:grpSpPr>
        <p:pic>
          <p:nvPicPr>
            <p:cNvPr id="39941" name="Picture 5" descr="minke"/>
            <p:cNvPicPr>
              <a:picLocks noChangeAspect="1" noChangeArrowheads="1"/>
            </p:cNvPicPr>
            <p:nvPr/>
          </p:nvPicPr>
          <p:blipFill>
            <a:blip r:embed="rId3"/>
            <a:srcRect/>
            <a:stretch>
              <a:fillRect/>
            </a:stretch>
          </p:blipFill>
          <p:spPr bwMode="auto">
            <a:xfrm>
              <a:off x="864" y="2800"/>
              <a:ext cx="841" cy="224"/>
            </a:xfrm>
            <a:prstGeom prst="rect">
              <a:avLst/>
            </a:prstGeom>
            <a:noFill/>
          </p:spPr>
        </p:pic>
        <p:pic>
          <p:nvPicPr>
            <p:cNvPr id="39942" name="Picture 6" descr="minke"/>
            <p:cNvPicPr>
              <a:picLocks noChangeAspect="1" noChangeArrowheads="1"/>
            </p:cNvPicPr>
            <p:nvPr/>
          </p:nvPicPr>
          <p:blipFill>
            <a:blip r:embed="rId3"/>
            <a:srcRect/>
            <a:stretch>
              <a:fillRect/>
            </a:stretch>
          </p:blipFill>
          <p:spPr bwMode="auto">
            <a:xfrm>
              <a:off x="1200" y="2400"/>
              <a:ext cx="841" cy="224"/>
            </a:xfrm>
            <a:prstGeom prst="rect">
              <a:avLst/>
            </a:prstGeom>
            <a:noFill/>
          </p:spPr>
        </p:pic>
        <p:pic>
          <p:nvPicPr>
            <p:cNvPr id="39943" name="Picture 7" descr="minke"/>
            <p:cNvPicPr>
              <a:picLocks noChangeAspect="1" noChangeArrowheads="1"/>
            </p:cNvPicPr>
            <p:nvPr/>
          </p:nvPicPr>
          <p:blipFill>
            <a:blip r:embed="rId3"/>
            <a:srcRect/>
            <a:stretch>
              <a:fillRect/>
            </a:stretch>
          </p:blipFill>
          <p:spPr bwMode="auto">
            <a:xfrm>
              <a:off x="620" y="2592"/>
              <a:ext cx="628" cy="167"/>
            </a:xfrm>
            <a:prstGeom prst="rect">
              <a:avLst/>
            </a:prstGeom>
            <a:noFill/>
          </p:spPr>
        </p:pic>
        <p:pic>
          <p:nvPicPr>
            <p:cNvPr id="39944" name="Picture 8" descr="minke"/>
            <p:cNvPicPr>
              <a:picLocks noChangeAspect="1" noChangeArrowheads="1"/>
            </p:cNvPicPr>
            <p:nvPr/>
          </p:nvPicPr>
          <p:blipFill>
            <a:blip r:embed="rId3"/>
            <a:srcRect/>
            <a:stretch>
              <a:fillRect/>
            </a:stretch>
          </p:blipFill>
          <p:spPr bwMode="auto">
            <a:xfrm>
              <a:off x="1824" y="2688"/>
              <a:ext cx="841" cy="224"/>
            </a:xfrm>
            <a:prstGeom prst="rect">
              <a:avLst/>
            </a:prstGeom>
            <a:noFill/>
          </p:spPr>
        </p:pic>
        <p:pic>
          <p:nvPicPr>
            <p:cNvPr id="39945" name="Picture 9" descr="minke"/>
            <p:cNvPicPr>
              <a:picLocks noChangeAspect="1" noChangeArrowheads="1"/>
            </p:cNvPicPr>
            <p:nvPr/>
          </p:nvPicPr>
          <p:blipFill>
            <a:blip r:embed="rId3"/>
            <a:srcRect/>
            <a:stretch>
              <a:fillRect/>
            </a:stretch>
          </p:blipFill>
          <p:spPr bwMode="auto">
            <a:xfrm>
              <a:off x="2160" y="2448"/>
              <a:ext cx="628" cy="167"/>
            </a:xfrm>
            <a:prstGeom prst="rect">
              <a:avLst/>
            </a:prstGeom>
            <a:noFill/>
          </p:spPr>
        </p:pic>
        <p:pic>
          <p:nvPicPr>
            <p:cNvPr id="39946" name="Picture 10" descr="minke"/>
            <p:cNvPicPr>
              <a:picLocks noChangeAspect="1" noChangeArrowheads="1"/>
            </p:cNvPicPr>
            <p:nvPr/>
          </p:nvPicPr>
          <p:blipFill>
            <a:blip r:embed="rId3"/>
            <a:srcRect/>
            <a:stretch>
              <a:fillRect/>
            </a:stretch>
          </p:blipFill>
          <p:spPr bwMode="auto">
            <a:xfrm>
              <a:off x="1776" y="2953"/>
              <a:ext cx="628" cy="167"/>
            </a:xfrm>
            <a:prstGeom prst="rect">
              <a:avLst/>
            </a:prstGeom>
            <a:noFill/>
          </p:spPr>
        </p:pic>
        <p:pic>
          <p:nvPicPr>
            <p:cNvPr id="39947" name="Picture 11" descr="minke"/>
            <p:cNvPicPr>
              <a:picLocks noChangeAspect="1" noChangeArrowheads="1"/>
            </p:cNvPicPr>
            <p:nvPr/>
          </p:nvPicPr>
          <p:blipFill>
            <a:blip r:embed="rId3"/>
            <a:srcRect/>
            <a:stretch>
              <a:fillRect/>
            </a:stretch>
          </p:blipFill>
          <p:spPr bwMode="auto">
            <a:xfrm>
              <a:off x="1200" y="3049"/>
              <a:ext cx="628" cy="167"/>
            </a:xfrm>
            <a:prstGeom prst="rect">
              <a:avLst/>
            </a:prstGeom>
            <a:noFill/>
          </p:spPr>
        </p:pic>
      </p:grpSp>
      <p:sp>
        <p:nvSpPr>
          <p:cNvPr id="39948" name="Rectangle 12"/>
          <p:cNvSpPr>
            <a:spLocks noChangeArrowheads="1"/>
          </p:cNvSpPr>
          <p:nvPr/>
        </p:nvSpPr>
        <p:spPr bwMode="auto">
          <a:xfrm>
            <a:off x="5365750" y="1828800"/>
            <a:ext cx="3092450" cy="1219200"/>
          </a:xfrm>
          <a:prstGeom prst="rect">
            <a:avLst/>
          </a:prstGeom>
          <a:noFill/>
          <a:ln w="9525">
            <a:noFill/>
            <a:miter lim="800000"/>
            <a:headEnd/>
            <a:tailEnd/>
          </a:ln>
          <a:effectLst/>
        </p:spPr>
        <p:txBody>
          <a:bodyPr>
            <a:prstTxWarp prst="textNoShape">
              <a:avLst/>
            </a:prstTxWarp>
          </a:bodyPr>
          <a:lstStyle/>
          <a:p>
            <a:pPr marL="457200" indent="-457200">
              <a:spcBef>
                <a:spcPct val="20000"/>
              </a:spcBef>
              <a:buFont typeface="Wingdings" pitchFamily="-1" charset="2"/>
              <a:buNone/>
            </a:pPr>
            <a:r>
              <a:rPr lang="en-US" sz="2800" b="1"/>
              <a:t>2. Relationships   </a:t>
            </a:r>
            <a:r>
              <a:rPr lang="en-US" sz="2800" b="1">
                <a:ea typeface="Times New Roman" pitchFamily="-1" charset="0"/>
                <a:cs typeface="Times New Roman" pitchFamily="-1" charset="0"/>
              </a:rPr>
              <a:t> </a:t>
            </a:r>
            <a:endParaRPr lang="en-US" sz="2800" b="1"/>
          </a:p>
          <a:p>
            <a:pPr marL="914400" lvl="1" indent="-457200">
              <a:spcBef>
                <a:spcPct val="20000"/>
              </a:spcBef>
              <a:buFontTx/>
              <a:buChar char="•"/>
            </a:pPr>
            <a:r>
              <a:rPr lang="en-US" sz="2000" b="1"/>
              <a:t>Mantel’s test</a:t>
            </a:r>
          </a:p>
          <a:p>
            <a:pPr marL="914400" lvl="1" indent="-457200">
              <a:spcBef>
                <a:spcPct val="20000"/>
              </a:spcBef>
              <a:buFontTx/>
              <a:buChar char="•"/>
            </a:pPr>
            <a:r>
              <a:rPr lang="en-US" sz="2000" b="1"/>
              <a:t>CART, GAM</a:t>
            </a:r>
            <a:endParaRPr lang="en-US" sz="2400" b="1"/>
          </a:p>
        </p:txBody>
      </p:sp>
      <p:grpSp>
        <p:nvGrpSpPr>
          <p:cNvPr id="3" name="Group 13"/>
          <p:cNvGrpSpPr>
            <a:grpSpLocks/>
          </p:cNvGrpSpPr>
          <p:nvPr/>
        </p:nvGrpSpPr>
        <p:grpSpPr bwMode="auto">
          <a:xfrm>
            <a:off x="4343400" y="3200400"/>
            <a:ext cx="4267200" cy="1524000"/>
            <a:chOff x="2736" y="2016"/>
            <a:chExt cx="2688" cy="960"/>
          </a:xfrm>
        </p:grpSpPr>
        <p:grpSp>
          <p:nvGrpSpPr>
            <p:cNvPr id="4" name="Group 14"/>
            <p:cNvGrpSpPr>
              <a:grpSpLocks/>
            </p:cNvGrpSpPr>
            <p:nvPr/>
          </p:nvGrpSpPr>
          <p:grpSpPr bwMode="auto">
            <a:xfrm>
              <a:off x="3360" y="2016"/>
              <a:ext cx="2064" cy="960"/>
              <a:chOff x="3360" y="2016"/>
              <a:chExt cx="2064" cy="960"/>
            </a:xfrm>
          </p:grpSpPr>
          <p:sp>
            <p:nvSpPr>
              <p:cNvPr id="39951" name="Rectangle 15"/>
              <p:cNvSpPr>
                <a:spLocks noChangeArrowheads="1"/>
              </p:cNvSpPr>
              <p:nvPr/>
            </p:nvSpPr>
            <p:spPr bwMode="auto">
              <a:xfrm>
                <a:off x="3360" y="2016"/>
                <a:ext cx="2016" cy="960"/>
              </a:xfrm>
              <a:prstGeom prst="rect">
                <a:avLst/>
              </a:prstGeom>
              <a:solidFill>
                <a:srgbClr val="666633"/>
              </a:solidFill>
              <a:ln w="25400">
                <a:solidFill>
                  <a:srgbClr val="666633"/>
                </a:solidFill>
                <a:miter lim="800000"/>
                <a:headEnd/>
                <a:tailEnd/>
              </a:ln>
              <a:effectLst/>
            </p:spPr>
            <p:txBody>
              <a:bodyPr wrap="none" anchor="ctr">
                <a:prstTxWarp prst="textNoShape">
                  <a:avLst/>
                </a:prstTxWarp>
              </a:bodyPr>
              <a:lstStyle/>
              <a:p>
                <a:endParaRPr lang="en-US"/>
              </a:p>
            </p:txBody>
          </p:sp>
          <p:sp>
            <p:nvSpPr>
              <p:cNvPr id="39952" name="Text Box 16"/>
              <p:cNvSpPr txBox="1">
                <a:spLocks noChangeArrowheads="1"/>
              </p:cNvSpPr>
              <p:nvPr/>
            </p:nvSpPr>
            <p:spPr bwMode="auto">
              <a:xfrm>
                <a:off x="3388" y="2112"/>
                <a:ext cx="2036" cy="750"/>
              </a:xfrm>
              <a:prstGeom prst="rect">
                <a:avLst/>
              </a:prstGeom>
              <a:noFill/>
              <a:ln w="9525">
                <a:noFill/>
                <a:miter lim="800000"/>
                <a:headEnd/>
                <a:tailEnd/>
              </a:ln>
              <a:effectLst/>
            </p:spPr>
            <p:txBody>
              <a:bodyPr wrap="none">
                <a:prstTxWarp prst="textNoShape">
                  <a:avLst/>
                </a:prstTxWarp>
                <a:spAutoFit/>
              </a:bodyPr>
              <a:lstStyle/>
              <a:p>
                <a:r>
                  <a:rPr lang="en-US" sz="3600">
                    <a:solidFill>
                      <a:schemeClr val="bg1"/>
                    </a:solidFill>
                  </a:rPr>
                  <a:t>Environmental </a:t>
                </a:r>
              </a:p>
              <a:p>
                <a:r>
                  <a:rPr lang="en-US" sz="3600">
                    <a:solidFill>
                      <a:schemeClr val="bg1"/>
                    </a:solidFill>
                  </a:rPr>
                  <a:t>factors</a:t>
                </a:r>
              </a:p>
            </p:txBody>
          </p:sp>
        </p:grpSp>
        <p:sp>
          <p:nvSpPr>
            <p:cNvPr id="39953" name="Line 17"/>
            <p:cNvSpPr>
              <a:spLocks noChangeShapeType="1"/>
            </p:cNvSpPr>
            <p:nvPr/>
          </p:nvSpPr>
          <p:spPr bwMode="auto">
            <a:xfrm>
              <a:off x="2736" y="2496"/>
              <a:ext cx="538" cy="0"/>
            </a:xfrm>
            <a:prstGeom prst="line">
              <a:avLst/>
            </a:prstGeom>
            <a:noFill/>
            <a:ln w="98425">
              <a:solidFill>
                <a:srgbClr val="FF6600"/>
              </a:solidFill>
              <a:round/>
              <a:headEnd type="triangle" w="med" len="med"/>
              <a:tailEnd type="triangle" w="med" len="med"/>
            </a:ln>
            <a:effectLst/>
          </p:spPr>
          <p:txBody>
            <a:bodyPr>
              <a:prstTxWarp prst="textNoShape">
                <a:avLst/>
              </a:prstTxWarp>
            </a:bodyPr>
            <a:lstStyle/>
            <a:p>
              <a:endParaRPr lang="en-US"/>
            </a:p>
          </p:txBody>
        </p:sp>
      </p:grpSp>
      <p:sp>
        <p:nvSpPr>
          <p:cNvPr id="39954" name="Rectangle 18"/>
          <p:cNvSpPr>
            <a:spLocks noChangeArrowheads="1"/>
          </p:cNvSpPr>
          <p:nvPr/>
        </p:nvSpPr>
        <p:spPr bwMode="auto">
          <a:xfrm>
            <a:off x="488950" y="4953000"/>
            <a:ext cx="8426450" cy="1600200"/>
          </a:xfrm>
          <a:prstGeom prst="rect">
            <a:avLst/>
          </a:prstGeom>
          <a:noFill/>
          <a:ln w="9525">
            <a:noFill/>
            <a:miter lim="800000"/>
            <a:headEnd/>
            <a:tailEnd/>
          </a:ln>
          <a:effectLst/>
        </p:spPr>
        <p:txBody>
          <a:bodyPr>
            <a:prstTxWarp prst="textNoShape">
              <a:avLst/>
            </a:prstTxWarp>
          </a:bodyPr>
          <a:lstStyle/>
          <a:p>
            <a:pPr marL="457200" indent="-457200">
              <a:spcBef>
                <a:spcPct val="20000"/>
              </a:spcBef>
              <a:buFont typeface="Wingdings" pitchFamily="-1" charset="2"/>
              <a:buNone/>
            </a:pPr>
            <a:r>
              <a:rPr lang="en-US" sz="2800" b="1"/>
              <a:t>3. Predictive habitat models    </a:t>
            </a:r>
            <a:r>
              <a:rPr lang="en-US" sz="2800" b="1">
                <a:ea typeface="Times New Roman" pitchFamily="-1" charset="0"/>
                <a:cs typeface="Times New Roman" pitchFamily="-1" charset="0"/>
              </a:rPr>
              <a:t> </a:t>
            </a:r>
            <a:endParaRPr lang="en-US" sz="2800" b="1"/>
          </a:p>
          <a:p>
            <a:pPr marL="914400" lvl="1" indent="-457200">
              <a:spcBef>
                <a:spcPct val="20000"/>
              </a:spcBef>
              <a:buFontTx/>
              <a:buChar char="•"/>
            </a:pPr>
            <a:r>
              <a:rPr lang="en-US" sz="2000" b="1"/>
              <a:t>Classification and Regression Tree (CART)</a:t>
            </a:r>
          </a:p>
          <a:p>
            <a:pPr marL="914400" lvl="1" indent="-457200">
              <a:spcBef>
                <a:spcPct val="20000"/>
              </a:spcBef>
              <a:buFontTx/>
              <a:buChar char="•"/>
            </a:pPr>
            <a:r>
              <a:rPr lang="en-US" sz="2000" b="1"/>
              <a:t>Logistic regression : probability of occurrence</a:t>
            </a:r>
          </a:p>
          <a:p>
            <a:pPr marL="914400" lvl="1" indent="-457200">
              <a:spcBef>
                <a:spcPct val="20000"/>
              </a:spcBef>
              <a:buFontTx/>
              <a:buChar char="•"/>
            </a:pPr>
            <a:r>
              <a:rPr lang="en-US" sz="2000" b="1"/>
              <a:t>Geographic Information System (GIS)</a:t>
            </a:r>
          </a:p>
        </p:txBody>
      </p:sp>
      <p:sp>
        <p:nvSpPr>
          <p:cNvPr id="39955" name="Line 19"/>
          <p:cNvSpPr>
            <a:spLocks noChangeShapeType="1"/>
          </p:cNvSpPr>
          <p:nvPr/>
        </p:nvSpPr>
        <p:spPr bwMode="auto">
          <a:xfrm>
            <a:off x="2209800" y="2819400"/>
            <a:ext cx="0" cy="914400"/>
          </a:xfrm>
          <a:prstGeom prst="line">
            <a:avLst/>
          </a:prstGeom>
          <a:noFill/>
          <a:ln w="88900">
            <a:solidFill>
              <a:srgbClr val="FF6600"/>
            </a:solidFill>
            <a:round/>
            <a:headEnd/>
            <a:tailEnd type="triangle" w="med" len="med"/>
          </a:ln>
          <a:effectLst/>
        </p:spPr>
        <p:txBody>
          <a:bodyPr>
            <a:prstTxWarp prst="textNoShape">
              <a:avLst/>
            </a:prstTxWarp>
          </a:bodyPr>
          <a:lstStyle/>
          <a:p>
            <a:endParaRPr lang="en-US"/>
          </a:p>
        </p:txBody>
      </p:sp>
      <p:sp>
        <p:nvSpPr>
          <p:cNvPr id="39956" name="Line 20"/>
          <p:cNvSpPr>
            <a:spLocks noChangeShapeType="1"/>
          </p:cNvSpPr>
          <p:nvPr/>
        </p:nvSpPr>
        <p:spPr bwMode="auto">
          <a:xfrm flipH="1">
            <a:off x="4800600" y="2590800"/>
            <a:ext cx="685800" cy="1143000"/>
          </a:xfrm>
          <a:prstGeom prst="line">
            <a:avLst/>
          </a:prstGeom>
          <a:noFill/>
          <a:ln w="88900">
            <a:solidFill>
              <a:srgbClr val="FF6600"/>
            </a:solidFill>
            <a:round/>
            <a:headEnd/>
            <a:tailEnd type="triangle" w="med"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5116" y="228485"/>
            <a:ext cx="1888148" cy="1888148"/>
          </a:xfrm>
          <a:prstGeom prst="rect">
            <a:avLst/>
          </a:prstGeom>
        </p:spPr>
      </p:pic>
      <p:pic>
        <p:nvPicPr>
          <p:cNvPr id="10" name="Picture 9"/>
          <p:cNvPicPr>
            <a:picLocks noChangeAspect="1"/>
          </p:cNvPicPr>
          <p:nvPr/>
        </p:nvPicPr>
        <p:blipFill>
          <a:blip r:embed="rId3"/>
          <a:stretch>
            <a:fillRect/>
          </a:stretch>
        </p:blipFill>
        <p:spPr>
          <a:xfrm>
            <a:off x="406515" y="2572455"/>
            <a:ext cx="2451948" cy="2486004"/>
          </a:xfrm>
          <a:prstGeom prst="rect">
            <a:avLst/>
          </a:prstGeom>
        </p:spPr>
      </p:pic>
      <p:pic>
        <p:nvPicPr>
          <p:cNvPr id="12" name="Picture 11"/>
          <p:cNvPicPr>
            <a:picLocks noChangeAspect="1"/>
          </p:cNvPicPr>
          <p:nvPr/>
        </p:nvPicPr>
        <p:blipFill>
          <a:blip r:embed="rId4"/>
          <a:stretch>
            <a:fillRect/>
          </a:stretch>
        </p:blipFill>
        <p:spPr>
          <a:xfrm>
            <a:off x="3087062" y="2993426"/>
            <a:ext cx="2192987" cy="1651509"/>
          </a:xfrm>
          <a:prstGeom prst="rect">
            <a:avLst/>
          </a:prstGeom>
        </p:spPr>
      </p:pic>
      <p:pic>
        <p:nvPicPr>
          <p:cNvPr id="9" name="Picture 8" descr="duml logo.jpg"/>
          <p:cNvPicPr>
            <a:picLocks noChangeAspect="1"/>
          </p:cNvPicPr>
          <p:nvPr/>
        </p:nvPicPr>
        <p:blipFill>
          <a:blip r:embed="rId5"/>
          <a:stretch>
            <a:fillRect/>
          </a:stretch>
        </p:blipFill>
        <p:spPr>
          <a:xfrm>
            <a:off x="4572000" y="228485"/>
            <a:ext cx="3769978" cy="1492283"/>
          </a:xfrm>
          <a:prstGeom prst="rect">
            <a:avLst/>
          </a:prstGeom>
        </p:spPr>
      </p:pic>
      <p:sp>
        <p:nvSpPr>
          <p:cNvPr id="15" name="TextBox 14"/>
          <p:cNvSpPr txBox="1"/>
          <p:nvPr/>
        </p:nvSpPr>
        <p:spPr>
          <a:xfrm>
            <a:off x="360538" y="2077261"/>
            <a:ext cx="2454518" cy="369332"/>
          </a:xfrm>
          <a:prstGeom prst="rect">
            <a:avLst/>
          </a:prstGeom>
          <a:noFill/>
        </p:spPr>
        <p:txBody>
          <a:bodyPr wrap="none" rtlCol="0">
            <a:spAutoFit/>
          </a:bodyPr>
          <a:lstStyle/>
          <a:p>
            <a:r>
              <a:rPr lang="en-US" dirty="0" smtClean="0"/>
              <a:t>Office of Polar Programs</a:t>
            </a:r>
            <a:endParaRPr lang="en-US" dirty="0"/>
          </a:p>
        </p:txBody>
      </p:sp>
      <p:sp>
        <p:nvSpPr>
          <p:cNvPr id="16" name="TextBox 15"/>
          <p:cNvSpPr txBox="1"/>
          <p:nvPr/>
        </p:nvSpPr>
        <p:spPr>
          <a:xfrm>
            <a:off x="7201863" y="2077261"/>
            <a:ext cx="1711338" cy="4524316"/>
          </a:xfrm>
          <a:prstGeom prst="rect">
            <a:avLst/>
          </a:prstGeom>
          <a:noFill/>
        </p:spPr>
        <p:txBody>
          <a:bodyPr wrap="none" rtlCol="0">
            <a:spAutoFit/>
          </a:bodyPr>
          <a:lstStyle/>
          <a:p>
            <a:r>
              <a:rPr lang="en-US" b="1" dirty="0" smtClean="0"/>
              <a:t>Andy Read</a:t>
            </a:r>
          </a:p>
          <a:p>
            <a:r>
              <a:rPr lang="en-US" b="1" dirty="0" smtClean="0"/>
              <a:t>Pat </a:t>
            </a:r>
            <a:r>
              <a:rPr lang="en-US" b="1" dirty="0" err="1" smtClean="0"/>
              <a:t>Halpin</a:t>
            </a:r>
            <a:endParaRPr lang="en-US" b="1" dirty="0" smtClean="0"/>
          </a:p>
          <a:p>
            <a:r>
              <a:rPr lang="en-US" b="1" dirty="0" smtClean="0"/>
              <a:t>Dick Barber</a:t>
            </a:r>
          </a:p>
          <a:p>
            <a:r>
              <a:rPr lang="en-US" b="1" dirty="0" smtClean="0"/>
              <a:t>Eileen Hofmann</a:t>
            </a:r>
          </a:p>
          <a:p>
            <a:r>
              <a:rPr lang="en-US" dirty="0" smtClean="0"/>
              <a:t>Dan Costa</a:t>
            </a:r>
          </a:p>
          <a:p>
            <a:r>
              <a:rPr lang="en-US" dirty="0" smtClean="0"/>
              <a:t>Deb Thiele</a:t>
            </a:r>
          </a:p>
          <a:p>
            <a:r>
              <a:rPr lang="en-US" dirty="0" smtClean="0"/>
              <a:t>Bill Fraser</a:t>
            </a:r>
          </a:p>
          <a:p>
            <a:r>
              <a:rPr lang="en-US" dirty="0" smtClean="0"/>
              <a:t>Peter </a:t>
            </a:r>
            <a:r>
              <a:rPr lang="en-US" dirty="0" err="1" smtClean="0"/>
              <a:t>Wiebe</a:t>
            </a:r>
            <a:endParaRPr lang="en-US" dirty="0" smtClean="0"/>
          </a:p>
          <a:p>
            <a:r>
              <a:rPr lang="en-US" dirty="0" err="1" smtClean="0"/>
              <a:t>Meng</a:t>
            </a:r>
            <a:r>
              <a:rPr lang="en-US" dirty="0" smtClean="0"/>
              <a:t> Zhou</a:t>
            </a:r>
          </a:p>
          <a:p>
            <a:r>
              <a:rPr lang="en-US" dirty="0" smtClean="0"/>
              <a:t>John Hildebrand</a:t>
            </a:r>
          </a:p>
          <a:p>
            <a:r>
              <a:rPr lang="en-US" dirty="0" smtClean="0"/>
              <a:t>Jose Torres</a:t>
            </a:r>
          </a:p>
          <a:p>
            <a:r>
              <a:rPr lang="en-US" dirty="0" smtClean="0"/>
              <a:t>Kendra Daly</a:t>
            </a:r>
          </a:p>
          <a:p>
            <a:r>
              <a:rPr lang="en-US" dirty="0" smtClean="0"/>
              <a:t>Sue Moore</a:t>
            </a:r>
          </a:p>
          <a:p>
            <a:r>
              <a:rPr lang="en-US" dirty="0" smtClean="0"/>
              <a:t>Chris </a:t>
            </a:r>
            <a:r>
              <a:rPr lang="en-US" dirty="0" err="1" smtClean="0"/>
              <a:t>Ribic</a:t>
            </a:r>
            <a:endParaRPr lang="en-US" dirty="0" smtClean="0"/>
          </a:p>
          <a:p>
            <a:r>
              <a:rPr lang="en-US" dirty="0" smtClean="0"/>
              <a:t>John </a:t>
            </a:r>
            <a:r>
              <a:rPr lang="en-US" dirty="0" err="1" smtClean="0"/>
              <a:t>Klinck</a:t>
            </a:r>
            <a:endParaRPr lang="en-US" dirty="0" smtClean="0"/>
          </a:p>
          <a:p>
            <a:endParaRPr lang="en-US" dirty="0" smtClean="0"/>
          </a:p>
        </p:txBody>
      </p:sp>
      <p:sp>
        <p:nvSpPr>
          <p:cNvPr id="17" name="TextBox 16"/>
          <p:cNvSpPr txBox="1"/>
          <p:nvPr/>
        </p:nvSpPr>
        <p:spPr>
          <a:xfrm>
            <a:off x="5410200" y="2816135"/>
            <a:ext cx="1584989" cy="1200329"/>
          </a:xfrm>
          <a:prstGeom prst="rect">
            <a:avLst/>
          </a:prstGeom>
          <a:noFill/>
        </p:spPr>
        <p:txBody>
          <a:bodyPr wrap="none" rtlCol="0">
            <a:spAutoFit/>
          </a:bodyPr>
          <a:lstStyle/>
          <a:p>
            <a:r>
              <a:rPr lang="en-US" dirty="0" smtClean="0"/>
              <a:t>Gareth Lawson</a:t>
            </a:r>
          </a:p>
          <a:p>
            <a:r>
              <a:rPr lang="en-US" dirty="0" smtClean="0"/>
              <a:t>Joe Warren</a:t>
            </a:r>
          </a:p>
          <a:p>
            <a:r>
              <a:rPr lang="en-US" dirty="0" smtClean="0"/>
              <a:t>Ana </a:t>
            </a:r>
            <a:r>
              <a:rPr lang="en-US" dirty="0" err="1" smtClean="0"/>
              <a:t>Sirovic</a:t>
            </a:r>
            <a:endParaRPr lang="en-US" dirty="0" smtClean="0"/>
          </a:p>
          <a:p>
            <a:r>
              <a:rPr lang="en-US" dirty="0" smtClean="0"/>
              <a:t>Eric Chapman</a:t>
            </a:r>
          </a:p>
        </p:txBody>
      </p:sp>
      <p:sp>
        <p:nvSpPr>
          <p:cNvPr id="18" name="TextBox 17"/>
          <p:cNvSpPr txBox="1"/>
          <p:nvPr/>
        </p:nvSpPr>
        <p:spPr>
          <a:xfrm>
            <a:off x="360538" y="5461000"/>
            <a:ext cx="5399135" cy="369332"/>
          </a:xfrm>
          <a:prstGeom prst="rect">
            <a:avLst/>
          </a:prstGeom>
          <a:noFill/>
        </p:spPr>
        <p:txBody>
          <a:bodyPr wrap="none" rtlCol="0">
            <a:spAutoFit/>
          </a:bodyPr>
          <a:lstStyle/>
          <a:p>
            <a:r>
              <a:rPr lang="en-US" dirty="0" smtClean="0"/>
              <a:t>Captains, Crew, Officers of the LM Gould and NB Palmer</a:t>
            </a:r>
            <a:endParaRPr lang="en-US" dirty="0"/>
          </a:p>
        </p:txBody>
      </p:sp>
      <p:sp>
        <p:nvSpPr>
          <p:cNvPr id="19" name="TextBox 18"/>
          <p:cNvSpPr txBox="1"/>
          <p:nvPr/>
        </p:nvSpPr>
        <p:spPr>
          <a:xfrm>
            <a:off x="360538" y="6139912"/>
            <a:ext cx="5399135" cy="369332"/>
          </a:xfrm>
          <a:prstGeom prst="rect">
            <a:avLst/>
          </a:prstGeom>
          <a:noFill/>
        </p:spPr>
        <p:txBody>
          <a:bodyPr wrap="square" rtlCol="0">
            <a:spAutoFit/>
          </a:bodyPr>
          <a:lstStyle/>
          <a:p>
            <a:r>
              <a:rPr lang="en-US" dirty="0" smtClean="0"/>
              <a:t>Raytheon Polar Services Company: </a:t>
            </a:r>
            <a:r>
              <a:rPr lang="en-US" dirty="0" err="1" smtClean="0"/>
              <a:t>MTs</a:t>
            </a:r>
            <a:r>
              <a:rPr lang="en-US" dirty="0" smtClean="0"/>
              <a:t>, </a:t>
            </a:r>
            <a:r>
              <a:rPr lang="en-US" dirty="0" err="1" smtClean="0"/>
              <a:t>ETs</a:t>
            </a:r>
            <a:r>
              <a:rPr lang="en-US" dirty="0" smtClean="0"/>
              <a:t>, </a:t>
            </a:r>
            <a:r>
              <a:rPr lang="en-US" dirty="0" err="1" smtClean="0"/>
              <a:t>MPCs</a:t>
            </a:r>
            <a:r>
              <a:rPr lang="en-US" dirty="0" smtClean="0"/>
              <a:t>,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2" descr="sample"/>
          <p:cNvPicPr>
            <a:picLocks noChangeAspect="1" noChangeArrowheads="1"/>
          </p:cNvPicPr>
          <p:nvPr/>
        </p:nvPicPr>
        <p:blipFill>
          <a:blip r:embed="rId3"/>
          <a:srcRect/>
          <a:stretch>
            <a:fillRect/>
          </a:stretch>
        </p:blipFill>
        <p:spPr bwMode="auto">
          <a:xfrm>
            <a:off x="228600" y="2514600"/>
            <a:ext cx="5008563" cy="4217988"/>
          </a:xfrm>
          <a:prstGeom prst="rect">
            <a:avLst/>
          </a:prstGeom>
          <a:noFill/>
        </p:spPr>
      </p:pic>
      <p:sp>
        <p:nvSpPr>
          <p:cNvPr id="46083" name="Rectangle 3"/>
          <p:cNvSpPr>
            <a:spLocks noChangeArrowheads="1"/>
          </p:cNvSpPr>
          <p:nvPr/>
        </p:nvSpPr>
        <p:spPr bwMode="auto">
          <a:xfrm>
            <a:off x="495300" y="152400"/>
            <a:ext cx="8343900" cy="1143000"/>
          </a:xfrm>
          <a:prstGeom prst="rect">
            <a:avLst/>
          </a:prstGeom>
          <a:noFill/>
          <a:ln w="9525">
            <a:noFill/>
            <a:miter lim="800000"/>
            <a:headEnd/>
            <a:tailEnd/>
          </a:ln>
          <a:effectLst/>
        </p:spPr>
        <p:txBody>
          <a:bodyPr anchor="ctr">
            <a:prstTxWarp prst="textNoShape">
              <a:avLst/>
            </a:prstTxWarp>
          </a:bodyPr>
          <a:lstStyle/>
          <a:p>
            <a:r>
              <a:rPr lang="en-US" sz="4400" b="1" dirty="0" smtClean="0"/>
              <a:t>Analytical Methods</a:t>
            </a:r>
            <a:endParaRPr lang="en-US" sz="2000" b="1" dirty="0">
              <a:solidFill>
                <a:schemeClr val="accent2"/>
              </a:solidFill>
            </a:endParaRPr>
          </a:p>
        </p:txBody>
      </p:sp>
      <p:sp>
        <p:nvSpPr>
          <p:cNvPr id="46084" name="Line 4"/>
          <p:cNvSpPr>
            <a:spLocks noChangeShapeType="1"/>
          </p:cNvSpPr>
          <p:nvPr/>
        </p:nvSpPr>
        <p:spPr bwMode="auto">
          <a:xfrm flipH="1">
            <a:off x="3429000" y="2743200"/>
            <a:ext cx="304800" cy="685800"/>
          </a:xfrm>
          <a:prstGeom prst="line">
            <a:avLst/>
          </a:prstGeom>
          <a:noFill/>
          <a:ln w="38100">
            <a:solidFill>
              <a:srgbClr val="FF9900"/>
            </a:solidFill>
            <a:round/>
            <a:headEnd/>
            <a:tailEnd type="triangle" w="med" len="med"/>
          </a:ln>
          <a:effectLst/>
        </p:spPr>
        <p:txBody>
          <a:bodyPr>
            <a:prstTxWarp prst="textNoShape">
              <a:avLst/>
            </a:prstTxWarp>
          </a:bodyPr>
          <a:lstStyle/>
          <a:p>
            <a:endParaRPr lang="en-US"/>
          </a:p>
        </p:txBody>
      </p:sp>
      <p:sp>
        <p:nvSpPr>
          <p:cNvPr id="46085" name="Line 5"/>
          <p:cNvSpPr>
            <a:spLocks noChangeShapeType="1"/>
          </p:cNvSpPr>
          <p:nvPr/>
        </p:nvSpPr>
        <p:spPr bwMode="auto">
          <a:xfrm>
            <a:off x="1524000" y="2362200"/>
            <a:ext cx="914400" cy="1143000"/>
          </a:xfrm>
          <a:prstGeom prst="line">
            <a:avLst/>
          </a:prstGeom>
          <a:noFill/>
          <a:ln w="38100">
            <a:solidFill>
              <a:srgbClr val="FF6600"/>
            </a:solidFill>
            <a:round/>
            <a:headEnd/>
            <a:tailEnd type="triangle" w="med" len="med"/>
          </a:ln>
          <a:effectLst/>
        </p:spPr>
        <p:txBody>
          <a:bodyPr>
            <a:prstTxWarp prst="textNoShape">
              <a:avLst/>
            </a:prstTxWarp>
          </a:bodyPr>
          <a:lstStyle/>
          <a:p>
            <a:endParaRPr lang="en-US"/>
          </a:p>
        </p:txBody>
      </p:sp>
      <p:sp>
        <p:nvSpPr>
          <p:cNvPr id="46086" name="Text Box 6"/>
          <p:cNvSpPr txBox="1">
            <a:spLocks noChangeArrowheads="1"/>
          </p:cNvSpPr>
          <p:nvPr/>
        </p:nvSpPr>
        <p:spPr bwMode="auto">
          <a:xfrm>
            <a:off x="914400" y="1905000"/>
            <a:ext cx="1219200" cy="396875"/>
          </a:xfrm>
          <a:prstGeom prst="rect">
            <a:avLst/>
          </a:prstGeom>
          <a:noFill/>
          <a:ln w="9525">
            <a:noFill/>
            <a:miter lim="800000"/>
            <a:headEnd/>
            <a:tailEnd/>
          </a:ln>
          <a:effectLst/>
        </p:spPr>
        <p:txBody>
          <a:bodyPr>
            <a:prstTxWarp prst="textNoShape">
              <a:avLst/>
            </a:prstTxWarp>
            <a:spAutoFit/>
          </a:bodyPr>
          <a:lstStyle/>
          <a:p>
            <a:r>
              <a:rPr lang="en-US" sz="2000"/>
              <a:t>Whales</a:t>
            </a:r>
          </a:p>
        </p:txBody>
      </p:sp>
      <p:sp>
        <p:nvSpPr>
          <p:cNvPr id="46087" name="Text Box 7"/>
          <p:cNvSpPr txBox="1">
            <a:spLocks noChangeArrowheads="1"/>
          </p:cNvSpPr>
          <p:nvPr/>
        </p:nvSpPr>
        <p:spPr bwMode="auto">
          <a:xfrm>
            <a:off x="3048000" y="1752600"/>
            <a:ext cx="1463675" cy="701675"/>
          </a:xfrm>
          <a:prstGeom prst="rect">
            <a:avLst/>
          </a:prstGeom>
          <a:noFill/>
          <a:ln w="9525">
            <a:noFill/>
            <a:miter lim="800000"/>
            <a:headEnd/>
            <a:tailEnd/>
          </a:ln>
          <a:effectLst/>
        </p:spPr>
        <p:txBody>
          <a:bodyPr>
            <a:prstTxWarp prst="textNoShape">
              <a:avLst/>
            </a:prstTxWarp>
            <a:spAutoFit/>
          </a:bodyPr>
          <a:lstStyle/>
          <a:p>
            <a:r>
              <a:rPr lang="en-US" sz="2000"/>
              <a:t>Cruise transects</a:t>
            </a:r>
          </a:p>
        </p:txBody>
      </p:sp>
      <p:pic>
        <p:nvPicPr>
          <p:cNvPr id="46088" name="Picture 8" descr="sample_ced"/>
          <p:cNvPicPr>
            <a:picLocks noChangeAspect="1" noChangeArrowheads="1"/>
          </p:cNvPicPr>
          <p:nvPr/>
        </p:nvPicPr>
        <p:blipFill>
          <a:blip r:embed="rId4"/>
          <a:srcRect/>
          <a:stretch>
            <a:fillRect/>
          </a:stretch>
        </p:blipFill>
        <p:spPr bwMode="auto">
          <a:xfrm>
            <a:off x="5562600" y="3581400"/>
            <a:ext cx="3146425" cy="2730500"/>
          </a:xfrm>
          <a:prstGeom prst="rect">
            <a:avLst/>
          </a:prstGeom>
          <a:noFill/>
        </p:spPr>
      </p:pic>
      <p:sp>
        <p:nvSpPr>
          <p:cNvPr id="46089" name="Text Box 9"/>
          <p:cNvSpPr txBox="1">
            <a:spLocks noChangeArrowheads="1"/>
          </p:cNvSpPr>
          <p:nvPr/>
        </p:nvSpPr>
        <p:spPr bwMode="auto">
          <a:xfrm>
            <a:off x="5562600" y="2819400"/>
            <a:ext cx="2257425" cy="701675"/>
          </a:xfrm>
          <a:prstGeom prst="rect">
            <a:avLst/>
          </a:prstGeom>
          <a:noFill/>
          <a:ln w="9525">
            <a:noFill/>
            <a:miter lim="800000"/>
            <a:headEnd/>
            <a:tailEnd/>
          </a:ln>
          <a:effectLst/>
        </p:spPr>
        <p:txBody>
          <a:bodyPr wrap="none">
            <a:prstTxWarp prst="textNoShape">
              <a:avLst/>
            </a:prstTxWarp>
            <a:spAutoFit/>
          </a:bodyPr>
          <a:lstStyle/>
          <a:p>
            <a:r>
              <a:rPr lang="en-US" sz="2000" b="1"/>
              <a:t>Sample</a:t>
            </a:r>
            <a:r>
              <a:rPr lang="en-US" sz="2000"/>
              <a:t> points</a:t>
            </a:r>
          </a:p>
          <a:p>
            <a:r>
              <a:rPr lang="en-US" sz="2000" i="1"/>
              <a:t>vs.</a:t>
            </a:r>
            <a:r>
              <a:rPr lang="en-US" sz="2000"/>
              <a:t> </a:t>
            </a:r>
            <a:r>
              <a:rPr lang="en-US" sz="2000" b="1"/>
              <a:t>random</a:t>
            </a:r>
            <a:r>
              <a:rPr lang="en-US" sz="2000"/>
              <a:t> points</a:t>
            </a:r>
          </a:p>
        </p:txBody>
      </p:sp>
      <p:sp>
        <p:nvSpPr>
          <p:cNvPr id="46090" name="Text Box 10"/>
          <p:cNvSpPr txBox="1">
            <a:spLocks noChangeArrowheads="1"/>
          </p:cNvSpPr>
          <p:nvPr/>
        </p:nvSpPr>
        <p:spPr bwMode="auto">
          <a:xfrm>
            <a:off x="1752600" y="1371600"/>
            <a:ext cx="6194425" cy="457200"/>
          </a:xfrm>
          <a:prstGeom prst="rect">
            <a:avLst/>
          </a:prstGeom>
          <a:noFill/>
          <a:ln w="9525">
            <a:noFill/>
            <a:miter lim="800000"/>
            <a:headEnd/>
            <a:tailEnd/>
          </a:ln>
          <a:effectLst/>
        </p:spPr>
        <p:txBody>
          <a:bodyPr wrap="none">
            <a:prstTxWarp prst="textNoShape">
              <a:avLst/>
            </a:prstTxWarp>
            <a:spAutoFit/>
          </a:bodyPr>
          <a:lstStyle/>
          <a:p>
            <a:r>
              <a:rPr lang="en-US" sz="2400" b="1"/>
              <a:t>From GIS data layers to model samples…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23" name="Rectangle 7"/>
          <p:cNvSpPr>
            <a:spLocks noGrp="1" noChangeArrowheads="1"/>
          </p:cNvSpPr>
          <p:nvPr>
            <p:ph type="title"/>
          </p:nvPr>
        </p:nvSpPr>
        <p:spPr>
          <a:xfrm>
            <a:off x="228600" y="228600"/>
            <a:ext cx="9144000" cy="1143000"/>
          </a:xfrm>
        </p:spPr>
        <p:txBody>
          <a:bodyPr>
            <a:normAutofit/>
          </a:bodyPr>
          <a:lstStyle/>
          <a:p>
            <a:r>
              <a:rPr lang="en-US" sz="2800" dirty="0" smtClean="0"/>
              <a:t>Spatial Relationships Between Whales and Environment</a:t>
            </a:r>
            <a:endParaRPr lang="en-US" sz="2800" dirty="0"/>
          </a:p>
        </p:txBody>
      </p:sp>
      <p:pic>
        <p:nvPicPr>
          <p:cNvPr id="86028" name="Picture 12" descr="NBP0103_patch_biomass_whales"/>
          <p:cNvPicPr>
            <a:picLocks noChangeAspect="1" noChangeArrowheads="1"/>
          </p:cNvPicPr>
          <p:nvPr/>
        </p:nvPicPr>
        <p:blipFill>
          <a:blip r:embed="rId3"/>
          <a:srcRect/>
          <a:stretch>
            <a:fillRect/>
          </a:stretch>
        </p:blipFill>
        <p:spPr bwMode="auto">
          <a:xfrm>
            <a:off x="1407318" y="1498600"/>
            <a:ext cx="6329363" cy="474821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DSC_0317.jpg"/>
          <p:cNvPicPr>
            <a:picLocks noChangeAspect="1"/>
          </p:cNvPicPr>
          <p:nvPr/>
        </p:nvPicPr>
        <p:blipFill>
          <a:blip r:embed="rId2"/>
          <a:stretch>
            <a:fillRect/>
          </a:stretch>
        </p:blipFill>
        <p:spPr>
          <a:xfrm>
            <a:off x="228600" y="383469"/>
            <a:ext cx="4280455" cy="2574219"/>
          </a:xfrm>
          <a:prstGeom prst="rect">
            <a:avLst/>
          </a:prstGeom>
          <a:ln>
            <a:solidFill>
              <a:schemeClr val="tx1"/>
            </a:solidFill>
          </a:ln>
        </p:spPr>
      </p:pic>
      <p:pic>
        <p:nvPicPr>
          <p:cNvPr id="5" name="Picture 4" descr="Minke-nose-breach.jpg"/>
          <p:cNvPicPr>
            <a:picLocks noChangeAspect="1"/>
          </p:cNvPicPr>
          <p:nvPr/>
        </p:nvPicPr>
        <p:blipFill>
          <a:blip r:embed="rId3"/>
          <a:stretch>
            <a:fillRect/>
          </a:stretch>
        </p:blipFill>
        <p:spPr>
          <a:xfrm>
            <a:off x="5118100" y="383469"/>
            <a:ext cx="3823491" cy="2574219"/>
          </a:xfrm>
          <a:prstGeom prst="rect">
            <a:avLst/>
          </a:prstGeom>
          <a:ln>
            <a:solidFill>
              <a:schemeClr val="tx1"/>
            </a:solidFill>
          </a:ln>
        </p:spPr>
      </p:pic>
      <p:sp>
        <p:nvSpPr>
          <p:cNvPr id="6" name="TextBox 5"/>
          <p:cNvSpPr txBox="1"/>
          <p:nvPr/>
        </p:nvSpPr>
        <p:spPr>
          <a:xfrm>
            <a:off x="419100" y="3733800"/>
            <a:ext cx="3467616" cy="2554545"/>
          </a:xfrm>
          <a:prstGeom prst="rect">
            <a:avLst/>
          </a:prstGeom>
          <a:noFill/>
        </p:spPr>
        <p:txBody>
          <a:bodyPr wrap="none" rtlCol="0">
            <a:spAutoFit/>
          </a:bodyPr>
          <a:lstStyle/>
          <a:p>
            <a:r>
              <a:rPr lang="en-US" sz="3200" dirty="0" smtClean="0"/>
              <a:t>Humpback Whales:</a:t>
            </a:r>
          </a:p>
          <a:p>
            <a:pPr>
              <a:buFont typeface="Arial"/>
              <a:buChar char="•"/>
            </a:pPr>
            <a:r>
              <a:rPr lang="en-US" sz="3200" dirty="0" smtClean="0"/>
              <a:t> </a:t>
            </a:r>
            <a:r>
              <a:rPr lang="en-US" sz="3200" b="1" u="sng" dirty="0" smtClean="0"/>
              <a:t>Prey Abundance</a:t>
            </a:r>
          </a:p>
          <a:p>
            <a:pPr>
              <a:buFont typeface="Arial"/>
              <a:buChar char="•"/>
            </a:pPr>
            <a:r>
              <a:rPr lang="en-US" sz="3200" dirty="0" smtClean="0"/>
              <a:t> Proximity to Shore</a:t>
            </a:r>
          </a:p>
          <a:p>
            <a:pPr>
              <a:buFont typeface="Arial"/>
              <a:buChar char="•"/>
            </a:pPr>
            <a:r>
              <a:rPr lang="en-US" sz="3200" dirty="0" smtClean="0"/>
              <a:t> Bathymetric Slope</a:t>
            </a:r>
          </a:p>
          <a:p>
            <a:pPr>
              <a:buFont typeface="Arial"/>
              <a:buChar char="•"/>
            </a:pPr>
            <a:endParaRPr lang="en-US" sz="3200" dirty="0"/>
          </a:p>
        </p:txBody>
      </p:sp>
      <p:sp>
        <p:nvSpPr>
          <p:cNvPr id="7" name="TextBox 6"/>
          <p:cNvSpPr txBox="1"/>
          <p:nvPr/>
        </p:nvSpPr>
        <p:spPr>
          <a:xfrm>
            <a:off x="5118100" y="3733800"/>
            <a:ext cx="3467616" cy="2554545"/>
          </a:xfrm>
          <a:prstGeom prst="rect">
            <a:avLst/>
          </a:prstGeom>
          <a:noFill/>
        </p:spPr>
        <p:txBody>
          <a:bodyPr wrap="none" rtlCol="0">
            <a:spAutoFit/>
          </a:bodyPr>
          <a:lstStyle/>
          <a:p>
            <a:r>
              <a:rPr lang="en-US" sz="3200" dirty="0" err="1" smtClean="0"/>
              <a:t>Minke</a:t>
            </a:r>
            <a:r>
              <a:rPr lang="en-US" sz="3200" dirty="0" smtClean="0"/>
              <a:t> Whales:</a:t>
            </a:r>
          </a:p>
          <a:p>
            <a:pPr>
              <a:buFont typeface="Arial"/>
              <a:buChar char="•"/>
            </a:pPr>
            <a:r>
              <a:rPr lang="en-US" sz="3200" dirty="0" smtClean="0"/>
              <a:t> </a:t>
            </a:r>
            <a:r>
              <a:rPr lang="en-US" sz="3200" b="1" u="sng" dirty="0" smtClean="0"/>
              <a:t>Sea Ice</a:t>
            </a:r>
          </a:p>
          <a:p>
            <a:pPr>
              <a:buFont typeface="Arial"/>
              <a:buChar char="•"/>
            </a:pPr>
            <a:r>
              <a:rPr lang="en-US" sz="3200" dirty="0" smtClean="0"/>
              <a:t> Proximity to Shore</a:t>
            </a:r>
          </a:p>
          <a:p>
            <a:pPr>
              <a:buFont typeface="Arial"/>
              <a:buChar char="•"/>
            </a:pPr>
            <a:r>
              <a:rPr lang="en-US" sz="3200" dirty="0" smtClean="0"/>
              <a:t> Prey Abundance</a:t>
            </a:r>
          </a:p>
          <a:p>
            <a:pPr>
              <a:buFont typeface="Arial"/>
              <a:buChar char="•"/>
            </a:pPr>
            <a:endParaRPr lang="en-US" sz="3200" dirty="0"/>
          </a:p>
        </p:txBody>
      </p:sp>
      <p:sp>
        <p:nvSpPr>
          <p:cNvPr id="8" name="TextBox 7"/>
          <p:cNvSpPr txBox="1"/>
          <p:nvPr/>
        </p:nvSpPr>
        <p:spPr>
          <a:xfrm>
            <a:off x="5808764" y="6221968"/>
            <a:ext cx="3281067" cy="369332"/>
          </a:xfrm>
          <a:prstGeom prst="rect">
            <a:avLst/>
          </a:prstGeom>
          <a:noFill/>
        </p:spPr>
        <p:txBody>
          <a:bodyPr wrap="none" rtlCol="0">
            <a:spAutoFit/>
          </a:bodyPr>
          <a:lstStyle/>
          <a:p>
            <a:r>
              <a:rPr lang="en-US" dirty="0" smtClean="0"/>
              <a:t>Friedlaender et al. 2006, </a:t>
            </a:r>
            <a:r>
              <a:rPr lang="en-US" dirty="0" smtClean="0"/>
              <a:t>2008a,b</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algn="l"/>
            <a:r>
              <a:rPr lang="en-US" dirty="0"/>
              <a:t>Resource Partitioning</a:t>
            </a:r>
          </a:p>
        </p:txBody>
      </p:sp>
      <p:sp>
        <p:nvSpPr>
          <p:cNvPr id="183299" name="Rectangle 3"/>
          <p:cNvSpPr>
            <a:spLocks noGrp="1" noChangeArrowheads="1"/>
          </p:cNvSpPr>
          <p:nvPr>
            <p:ph type="body" idx="1"/>
          </p:nvPr>
        </p:nvSpPr>
        <p:spPr>
          <a:noFill/>
          <a:ln>
            <a:noFill/>
          </a:ln>
        </p:spPr>
        <p:txBody>
          <a:bodyPr/>
          <a:lstStyle/>
          <a:p>
            <a:pPr>
              <a:lnSpc>
                <a:spcPct val="80000"/>
              </a:lnSpc>
            </a:pPr>
            <a:r>
              <a:rPr lang="en-US" sz="2800" dirty="0"/>
              <a:t>Sympatric species must differ in their ecological </a:t>
            </a:r>
            <a:r>
              <a:rPr lang="en-US" sz="2800" dirty="0" smtClean="0"/>
              <a:t>niches to avoid competition</a:t>
            </a:r>
          </a:p>
          <a:p>
            <a:pPr lvl="1">
              <a:lnSpc>
                <a:spcPct val="80000"/>
              </a:lnSpc>
            </a:pPr>
            <a:r>
              <a:rPr lang="en-US" sz="2400" dirty="0"/>
              <a:t>Food preferences</a:t>
            </a:r>
          </a:p>
          <a:p>
            <a:pPr lvl="1">
              <a:lnSpc>
                <a:spcPct val="80000"/>
              </a:lnSpc>
            </a:pPr>
            <a:r>
              <a:rPr lang="en-US" sz="2400" dirty="0"/>
              <a:t>Biomechanics of body size</a:t>
            </a:r>
          </a:p>
          <a:p>
            <a:pPr>
              <a:lnSpc>
                <a:spcPct val="80000"/>
              </a:lnSpc>
            </a:pPr>
            <a:r>
              <a:rPr lang="en-US" sz="2800" dirty="0"/>
              <a:t>Smaller individuals with </a:t>
            </a:r>
            <a:r>
              <a:rPr lang="en-US" sz="2800" dirty="0" smtClean="0"/>
              <a:t>  </a:t>
            </a:r>
            <a:r>
              <a:rPr lang="en-US" sz="2800" dirty="0" smtClean="0">
                <a:ea typeface="Arial" charset="0"/>
                <a:cs typeface="Arial" charset="0"/>
              </a:rPr>
              <a:t>metabolic </a:t>
            </a:r>
            <a:r>
              <a:rPr lang="en-US" sz="2800" dirty="0">
                <a:ea typeface="Arial" charset="0"/>
                <a:cs typeface="Arial" charset="0"/>
              </a:rPr>
              <a:t>rate </a:t>
            </a:r>
            <a:r>
              <a:rPr lang="en-US" sz="2800" dirty="0"/>
              <a:t>select higher quality and smaller food patches</a:t>
            </a:r>
            <a:endParaRPr lang="en-US" sz="2800" dirty="0" smtClean="0"/>
          </a:p>
          <a:p>
            <a:pPr>
              <a:lnSpc>
                <a:spcPct val="80000"/>
              </a:lnSpc>
            </a:pPr>
            <a:r>
              <a:rPr lang="en-US" sz="2800" dirty="0" smtClean="0"/>
              <a:t>Optimally</a:t>
            </a:r>
            <a:r>
              <a:rPr lang="en-US" sz="2800" dirty="0"/>
              <a:t>, smaller animals should be more successful diving in shallow water, and larger animals should dive deeper</a:t>
            </a:r>
          </a:p>
        </p:txBody>
      </p:sp>
      <p:sp>
        <p:nvSpPr>
          <p:cNvPr id="183301" name="Line 5"/>
          <p:cNvSpPr>
            <a:spLocks noChangeShapeType="1"/>
          </p:cNvSpPr>
          <p:nvPr/>
        </p:nvSpPr>
        <p:spPr bwMode="auto">
          <a:xfrm flipV="1">
            <a:off x="4445005" y="3221181"/>
            <a:ext cx="0" cy="225143"/>
          </a:xfrm>
          <a:prstGeom prst="line">
            <a:avLst/>
          </a:prstGeom>
          <a:noFill/>
          <a:ln w="31750">
            <a:solidFill>
              <a:schemeClr val="tx1"/>
            </a:solidFill>
            <a:round/>
            <a:headEnd/>
            <a:tailEnd type="triangle" w="med"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nvGraphicFramePr>
        <p:xfrm>
          <a:off x="127010" y="1185863"/>
          <a:ext cx="8878445" cy="5497512"/>
        </p:xfrm>
        <a:graphic>
          <a:graphicData uri="http://schemas.openxmlformats.org/drawingml/2006/chart">
            <c:chart xmlns:c="http://schemas.openxmlformats.org/drawingml/2006/chart" xmlns:r="http://schemas.openxmlformats.org/officeDocument/2006/relationships" r:id="rId3"/>
          </a:graphicData>
        </a:graphic>
      </p:graphicFrame>
      <p:sp>
        <p:nvSpPr>
          <p:cNvPr id="87066" name="Rectangle 26"/>
          <p:cNvSpPr>
            <a:spLocks noChangeArrowheads="1"/>
          </p:cNvSpPr>
          <p:nvPr/>
        </p:nvSpPr>
        <p:spPr bwMode="auto">
          <a:xfrm>
            <a:off x="533400" y="228600"/>
            <a:ext cx="8610600" cy="1143000"/>
          </a:xfrm>
          <a:prstGeom prst="rect">
            <a:avLst/>
          </a:prstGeom>
          <a:noFill/>
          <a:ln w="9525">
            <a:noFill/>
            <a:miter lim="800000"/>
            <a:headEnd/>
            <a:tailEnd/>
          </a:ln>
          <a:effectLst/>
        </p:spPr>
        <p:txBody>
          <a:bodyPr anchor="ctr">
            <a:prstTxWarp prst="textNoShape">
              <a:avLst/>
            </a:prstTxWarp>
          </a:bodyPr>
          <a:lstStyle/>
          <a:p>
            <a:r>
              <a:rPr lang="en-US" sz="2800" b="1">
                <a:solidFill>
                  <a:schemeClr val="tx2"/>
                </a:solidFill>
              </a:rPr>
              <a:t>Species-specific differences in krill patch depths</a:t>
            </a:r>
          </a:p>
        </p:txBody>
      </p:sp>
      <p:sp>
        <p:nvSpPr>
          <p:cNvPr id="87068" name="Text Box 28"/>
          <p:cNvSpPr txBox="1">
            <a:spLocks noChangeArrowheads="1"/>
          </p:cNvSpPr>
          <p:nvPr/>
        </p:nvSpPr>
        <p:spPr bwMode="auto">
          <a:xfrm>
            <a:off x="5257800" y="5903913"/>
            <a:ext cx="3390900" cy="366712"/>
          </a:xfrm>
          <a:prstGeom prst="rect">
            <a:avLst/>
          </a:prstGeom>
          <a:noFill/>
          <a:ln w="9525">
            <a:noFill/>
            <a:miter lim="800000"/>
            <a:headEnd/>
            <a:tailEnd/>
          </a:ln>
          <a:effectLst/>
        </p:spPr>
        <p:txBody>
          <a:bodyPr wrap="none">
            <a:prstTxWarp prst="textNoShape">
              <a:avLst/>
            </a:prstTxWarp>
            <a:spAutoFit/>
          </a:bodyPr>
          <a:lstStyle/>
          <a:p>
            <a:r>
              <a:rPr lang="en-US" b="1"/>
              <a:t>*P = 0.001 at all spatial scales</a:t>
            </a:r>
          </a:p>
        </p:txBody>
      </p:sp>
      <p:sp>
        <p:nvSpPr>
          <p:cNvPr id="5" name="TextBox 4"/>
          <p:cNvSpPr txBox="1"/>
          <p:nvPr/>
        </p:nvSpPr>
        <p:spPr>
          <a:xfrm>
            <a:off x="6629620" y="6375191"/>
            <a:ext cx="2004488" cy="307777"/>
          </a:xfrm>
          <a:prstGeom prst="rect">
            <a:avLst/>
          </a:prstGeom>
          <a:noFill/>
        </p:spPr>
        <p:txBody>
          <a:bodyPr wrap="none" rtlCol="0">
            <a:spAutoFit/>
          </a:bodyPr>
          <a:lstStyle/>
          <a:p>
            <a:r>
              <a:rPr lang="en-US" sz="1400" dirty="0" smtClean="0"/>
              <a:t>Friedlaender et al. </a:t>
            </a:r>
            <a:r>
              <a:rPr lang="en-US" sz="1400" dirty="0" smtClean="0"/>
              <a:t>2008a</a:t>
            </a:r>
            <a:endParaRPr lang="en-US" sz="1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162800" cy="762000"/>
          </a:xfrm>
        </p:spPr>
        <p:txBody>
          <a:bodyPr/>
          <a:lstStyle/>
          <a:p>
            <a:r>
              <a:rPr lang="en-US" dirty="0" smtClean="0"/>
              <a:t>Krill Predator ‘Hot-Spots’</a:t>
            </a:r>
            <a:endParaRPr lang="en-US" dirty="0"/>
          </a:p>
        </p:txBody>
      </p:sp>
      <p:pic>
        <p:nvPicPr>
          <p:cNvPr id="6" name="Picture 5" descr="preds01_density.jpeg"/>
          <p:cNvPicPr>
            <a:picLocks noChangeAspect="1"/>
          </p:cNvPicPr>
          <p:nvPr/>
        </p:nvPicPr>
        <p:blipFill>
          <a:blip r:embed="rId2"/>
          <a:srcRect l="16500" t="8103" r="10500" b="10418"/>
          <a:stretch>
            <a:fillRect/>
          </a:stretch>
        </p:blipFill>
        <p:spPr>
          <a:xfrm>
            <a:off x="4713579" y="1312895"/>
            <a:ext cx="3667065" cy="5303476"/>
          </a:xfrm>
          <a:prstGeom prst="rect">
            <a:avLst/>
          </a:prstGeom>
        </p:spPr>
      </p:pic>
      <p:pic>
        <p:nvPicPr>
          <p:cNvPr id="7" name="Picture 6"/>
          <p:cNvPicPr>
            <a:picLocks noChangeAspect="1"/>
          </p:cNvPicPr>
          <p:nvPr/>
        </p:nvPicPr>
        <p:blipFill>
          <a:blip r:embed="rId3"/>
          <a:stretch>
            <a:fillRect/>
          </a:stretch>
        </p:blipFill>
        <p:spPr>
          <a:xfrm>
            <a:off x="796860" y="930958"/>
            <a:ext cx="1244600" cy="1866900"/>
          </a:xfrm>
          <a:prstGeom prst="rect">
            <a:avLst/>
          </a:prstGeom>
        </p:spPr>
      </p:pic>
      <p:sp>
        <p:nvSpPr>
          <p:cNvPr id="8" name="TextBox 7"/>
          <p:cNvSpPr txBox="1"/>
          <p:nvPr/>
        </p:nvSpPr>
        <p:spPr>
          <a:xfrm>
            <a:off x="796860" y="2740423"/>
            <a:ext cx="1249060" cy="246221"/>
          </a:xfrm>
          <a:prstGeom prst="rect">
            <a:avLst/>
          </a:prstGeom>
          <a:noFill/>
        </p:spPr>
        <p:txBody>
          <a:bodyPr wrap="none" rtlCol="0">
            <a:spAutoFit/>
          </a:bodyPr>
          <a:lstStyle/>
          <a:p>
            <a:r>
              <a:rPr lang="en-US" sz="1000" dirty="0" err="1" smtClean="0"/>
              <a:t>Penguinscience.com</a:t>
            </a:r>
            <a:endParaRPr lang="en-US" sz="1000" dirty="0"/>
          </a:p>
        </p:txBody>
      </p:sp>
      <p:pic>
        <p:nvPicPr>
          <p:cNvPr id="9" name="Picture 8"/>
          <p:cNvPicPr>
            <a:picLocks noChangeAspect="1"/>
          </p:cNvPicPr>
          <p:nvPr/>
        </p:nvPicPr>
        <p:blipFill>
          <a:blip r:embed="rId4"/>
          <a:stretch>
            <a:fillRect/>
          </a:stretch>
        </p:blipFill>
        <p:spPr>
          <a:xfrm>
            <a:off x="265060" y="3085740"/>
            <a:ext cx="2330037" cy="1579765"/>
          </a:xfrm>
          <a:prstGeom prst="rect">
            <a:avLst/>
          </a:prstGeom>
        </p:spPr>
      </p:pic>
      <p:sp>
        <p:nvSpPr>
          <p:cNvPr id="11" name="TextBox 10"/>
          <p:cNvSpPr txBox="1"/>
          <p:nvPr/>
        </p:nvSpPr>
        <p:spPr>
          <a:xfrm>
            <a:off x="990600" y="4647031"/>
            <a:ext cx="708898" cy="246221"/>
          </a:xfrm>
          <a:prstGeom prst="rect">
            <a:avLst/>
          </a:prstGeom>
          <a:noFill/>
        </p:spPr>
        <p:txBody>
          <a:bodyPr wrap="none" rtlCol="0">
            <a:spAutoFit/>
          </a:bodyPr>
          <a:lstStyle/>
          <a:p>
            <a:r>
              <a:rPr lang="en-US" sz="1000" dirty="0" smtClean="0"/>
              <a:t>Dan Costa</a:t>
            </a:r>
            <a:endParaRPr lang="en-US" sz="1000" dirty="0"/>
          </a:p>
        </p:txBody>
      </p:sp>
      <p:sp>
        <p:nvSpPr>
          <p:cNvPr id="10" name="TextBox 9"/>
          <p:cNvSpPr txBox="1"/>
          <p:nvPr/>
        </p:nvSpPr>
        <p:spPr>
          <a:xfrm>
            <a:off x="138296" y="6455285"/>
            <a:ext cx="1918489" cy="307777"/>
          </a:xfrm>
          <a:prstGeom prst="rect">
            <a:avLst/>
          </a:prstGeom>
          <a:noFill/>
        </p:spPr>
        <p:txBody>
          <a:bodyPr wrap="none" rtlCol="0">
            <a:spAutoFit/>
          </a:bodyPr>
          <a:lstStyle/>
          <a:p>
            <a:r>
              <a:rPr lang="en-US" sz="1400" dirty="0" smtClean="0"/>
              <a:t>Friedlaender et al. 2010</a:t>
            </a:r>
            <a:endParaRPr lang="en-US" sz="1400" dirty="0"/>
          </a:p>
        </p:txBody>
      </p:sp>
      <p:pic>
        <p:nvPicPr>
          <p:cNvPr id="13" name="Picture 12" descr="Antarctic minke whale.JPG"/>
          <p:cNvPicPr>
            <a:picLocks noChangeAspect="1"/>
          </p:cNvPicPr>
          <p:nvPr/>
        </p:nvPicPr>
        <p:blipFill>
          <a:blip r:embed="rId5"/>
          <a:srcRect l="3601" t="25656" r="1800" b="25656"/>
          <a:stretch>
            <a:fillRect/>
          </a:stretch>
        </p:blipFill>
        <p:spPr>
          <a:xfrm>
            <a:off x="152401" y="4940727"/>
            <a:ext cx="3625987" cy="1244173"/>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algn="l"/>
            <a:r>
              <a:rPr lang="en-US" sz="4000"/>
              <a:t>Responses to Prey Availability</a:t>
            </a:r>
          </a:p>
        </p:txBody>
      </p:sp>
      <p:sp>
        <p:nvSpPr>
          <p:cNvPr id="153603" name="Rectangle 3"/>
          <p:cNvSpPr>
            <a:spLocks noGrp="1" noChangeArrowheads="1"/>
          </p:cNvSpPr>
          <p:nvPr>
            <p:ph type="body" idx="1"/>
          </p:nvPr>
        </p:nvSpPr>
        <p:spPr>
          <a:xfrm>
            <a:off x="277091" y="1600200"/>
            <a:ext cx="5209309" cy="5096164"/>
          </a:xfrm>
          <a:noFill/>
          <a:ln>
            <a:solidFill>
              <a:schemeClr val="tx1"/>
            </a:solidFill>
          </a:ln>
        </p:spPr>
        <p:txBody>
          <a:bodyPr>
            <a:normAutofit fontScale="92500" lnSpcReduction="20000"/>
          </a:bodyPr>
          <a:lstStyle/>
          <a:p>
            <a:r>
              <a:rPr lang="en-US" dirty="0" smtClean="0"/>
              <a:t>Change in distribution</a:t>
            </a:r>
          </a:p>
          <a:p>
            <a:r>
              <a:rPr lang="en-US" dirty="0" smtClean="0"/>
              <a:t>Krill </a:t>
            </a:r>
            <a:r>
              <a:rPr lang="en-US" dirty="0"/>
              <a:t>predators alter their </a:t>
            </a:r>
            <a:r>
              <a:rPr lang="en-US" dirty="0" smtClean="0"/>
              <a:t>demography</a:t>
            </a:r>
          </a:p>
          <a:p>
            <a:pPr lvl="2"/>
            <a:r>
              <a:rPr lang="en-US" dirty="0" smtClean="0"/>
              <a:t>e.g. reproductive rates</a:t>
            </a:r>
          </a:p>
          <a:p>
            <a:pPr lvl="2">
              <a:buNone/>
            </a:pPr>
            <a:endParaRPr lang="en-US" dirty="0" smtClean="0"/>
          </a:p>
          <a:p>
            <a:r>
              <a:rPr lang="en-US" dirty="0"/>
              <a:t>Changes in foraging behavior and </a:t>
            </a:r>
            <a:r>
              <a:rPr lang="en-US" dirty="0" smtClean="0"/>
              <a:t>fitness</a:t>
            </a:r>
          </a:p>
          <a:p>
            <a:pPr lvl="2"/>
            <a:r>
              <a:rPr lang="en-US" dirty="0"/>
              <a:t>e</a:t>
            </a:r>
            <a:r>
              <a:rPr lang="en-US" dirty="0" smtClean="0"/>
              <a:t>.g. </a:t>
            </a:r>
            <a:r>
              <a:rPr lang="en-US" dirty="0"/>
              <a:t>l</a:t>
            </a:r>
            <a:r>
              <a:rPr lang="en-US" dirty="0" smtClean="0"/>
              <a:t>onger trip durations</a:t>
            </a:r>
          </a:p>
          <a:p>
            <a:pPr lvl="2">
              <a:buNone/>
            </a:pPr>
            <a:endParaRPr lang="en-US" dirty="0" smtClean="0"/>
          </a:p>
          <a:p>
            <a:r>
              <a:rPr lang="en-US" dirty="0" err="1"/>
              <a:t>Adelie</a:t>
            </a:r>
            <a:r>
              <a:rPr lang="en-US" dirty="0"/>
              <a:t> penguin populations have </a:t>
            </a:r>
            <a:r>
              <a:rPr lang="en-US" dirty="0" smtClean="0"/>
              <a:t>decreased, </a:t>
            </a:r>
            <a:r>
              <a:rPr lang="en-US" dirty="0" err="1" smtClean="0"/>
              <a:t>Gentoos</a:t>
            </a:r>
            <a:r>
              <a:rPr lang="en-US" dirty="0" smtClean="0"/>
              <a:t> have increased</a:t>
            </a:r>
          </a:p>
          <a:p>
            <a:endParaRPr lang="en-US" dirty="0"/>
          </a:p>
        </p:txBody>
      </p:sp>
      <p:pic>
        <p:nvPicPr>
          <p:cNvPr id="153604" name="Picture 4" descr="54 copy"/>
          <p:cNvPicPr>
            <a:picLocks noChangeAspect="1" noChangeArrowheads="1"/>
          </p:cNvPicPr>
          <p:nvPr/>
        </p:nvPicPr>
        <p:blipFill>
          <a:blip r:embed="rId3"/>
          <a:srcRect/>
          <a:stretch>
            <a:fillRect/>
          </a:stretch>
        </p:blipFill>
        <p:spPr bwMode="auto">
          <a:xfrm>
            <a:off x="5735775" y="1524000"/>
            <a:ext cx="3376613" cy="4953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55600"/>
            <a:ext cx="7162800" cy="762000"/>
          </a:xfrm>
        </p:spPr>
        <p:txBody>
          <a:bodyPr/>
          <a:lstStyle/>
          <a:p>
            <a:r>
              <a:rPr lang="en-US" dirty="0" smtClean="0"/>
              <a:t>Niche Theory and Competition</a:t>
            </a:r>
            <a:endParaRPr lang="en-US" dirty="0"/>
          </a:p>
        </p:txBody>
      </p:sp>
      <p:sp>
        <p:nvSpPr>
          <p:cNvPr id="3" name="Text Placeholder 2"/>
          <p:cNvSpPr>
            <a:spLocks noGrp="1"/>
          </p:cNvSpPr>
          <p:nvPr>
            <p:ph type="body" sz="half" idx="1"/>
          </p:nvPr>
        </p:nvSpPr>
        <p:spPr>
          <a:xfrm>
            <a:off x="412750" y="1536700"/>
            <a:ext cx="8318500" cy="2616200"/>
          </a:xfrm>
        </p:spPr>
        <p:txBody>
          <a:bodyPr>
            <a:normAutofit/>
          </a:bodyPr>
          <a:lstStyle/>
          <a:p>
            <a:r>
              <a:rPr lang="en-US" sz="2800" dirty="0" smtClean="0"/>
              <a:t>W</a:t>
            </a:r>
            <a:r>
              <a:rPr lang="en-US" sz="2800" i="1" dirty="0" smtClean="0"/>
              <a:t>hen animals with similar requirements, such as two or more closely related species, are found coexisting in the same area, careful analysis usually indicates that they are not actually competing with each other </a:t>
            </a:r>
          </a:p>
          <a:p>
            <a:pPr lvl="1"/>
            <a:r>
              <a:rPr lang="en-US" sz="1800" i="1" dirty="0" smtClean="0"/>
              <a:t>Lack 1954, MacArthur 1958, Connell 1961 </a:t>
            </a:r>
          </a:p>
        </p:txBody>
      </p:sp>
      <p:sp>
        <p:nvSpPr>
          <p:cNvPr id="6" name="Text Placeholder 2"/>
          <p:cNvSpPr txBox="1">
            <a:spLocks/>
          </p:cNvSpPr>
          <p:nvPr/>
        </p:nvSpPr>
        <p:spPr>
          <a:xfrm>
            <a:off x="488950" y="3987800"/>
            <a:ext cx="8166100" cy="2032000"/>
          </a:xfrm>
          <a:prstGeom prst="rect">
            <a:avLst/>
          </a:prstGeom>
        </p:spPr>
        <p:txBody>
          <a:bodyPr vert="horz" lIns="91440" tIns="45720" rIns="91440" bIns="45720" rtlCol="0">
            <a:normAutofit lnSpcReduction="10000"/>
          </a:bodyPr>
          <a:lstStyle/>
          <a:p>
            <a:pPr marL="342900" marR="0" lvl="2"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1" u="none" strike="noStrike" kern="1200" cap="none" spc="0" normalizeH="0" baseline="0" noProof="0" dirty="0" smtClean="0">
                <a:ln>
                  <a:noFill/>
                </a:ln>
                <a:solidFill>
                  <a:srgbClr val="DBEEF4"/>
                </a:solidFill>
                <a:effectLst/>
                <a:uLnTx/>
                <a:uFillTx/>
                <a:latin typeface="+mj-lt"/>
                <a:ea typeface="+mn-ea"/>
                <a:cs typeface="+mn-cs"/>
              </a:rPr>
              <a:t>For closely related sympatric species to coexist, they must differ to some degree in their ecological requirements or niches (e.g. diets) to avoid inter-specific competition </a:t>
            </a:r>
          </a:p>
          <a:p>
            <a:pPr marL="800100" marR="0" lvl="3"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b="0" i="1" u="none" strike="noStrike" kern="1200" cap="none" spc="0" normalizeH="0" baseline="0" noProof="0" dirty="0" err="1" smtClean="0">
                <a:ln>
                  <a:noFill/>
                </a:ln>
                <a:solidFill>
                  <a:srgbClr val="DBEEF4"/>
                </a:solidFill>
                <a:effectLst/>
                <a:uLnTx/>
                <a:uFillTx/>
                <a:latin typeface="+mj-lt"/>
                <a:ea typeface="+mn-ea"/>
                <a:cs typeface="+mn-cs"/>
              </a:rPr>
              <a:t>Pianka</a:t>
            </a:r>
            <a:r>
              <a:rPr kumimoji="0" lang="en-US" b="0" i="1" u="none" strike="noStrike" kern="1200" cap="none" spc="0" normalizeH="0" baseline="0" noProof="0" dirty="0" smtClean="0">
                <a:ln>
                  <a:noFill/>
                </a:ln>
                <a:solidFill>
                  <a:srgbClr val="DBEEF4"/>
                </a:solidFill>
                <a:effectLst/>
                <a:uLnTx/>
                <a:uFillTx/>
                <a:latin typeface="+mj-lt"/>
                <a:ea typeface="+mn-ea"/>
                <a:cs typeface="+mn-cs"/>
              </a:rPr>
              <a:t> 1974, </a:t>
            </a:r>
            <a:r>
              <a:rPr kumimoji="0" lang="en-US" b="0" i="1" u="none" strike="noStrike" kern="1200" cap="none" spc="0" normalizeH="0" baseline="0" noProof="0" dirty="0" err="1" smtClean="0">
                <a:ln>
                  <a:noFill/>
                </a:ln>
                <a:solidFill>
                  <a:srgbClr val="DBEEF4"/>
                </a:solidFill>
                <a:effectLst/>
                <a:uLnTx/>
                <a:uFillTx/>
                <a:latin typeface="+mj-lt"/>
                <a:ea typeface="+mn-ea"/>
                <a:cs typeface="+mn-cs"/>
              </a:rPr>
              <a:t>Schoener</a:t>
            </a:r>
            <a:r>
              <a:rPr kumimoji="0" lang="en-US" b="0" i="1" u="none" strike="noStrike" kern="1200" cap="none" spc="0" normalizeH="0" baseline="0" noProof="0" dirty="0" smtClean="0">
                <a:ln>
                  <a:noFill/>
                </a:ln>
                <a:solidFill>
                  <a:srgbClr val="DBEEF4"/>
                </a:solidFill>
                <a:effectLst/>
                <a:uLnTx/>
                <a:uFillTx/>
                <a:latin typeface="+mj-lt"/>
                <a:ea typeface="+mn-ea"/>
                <a:cs typeface="+mn-cs"/>
              </a:rPr>
              <a:t> 1983</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rgbClr val="DBEEF4"/>
              </a:solidFill>
              <a:effectLst/>
              <a:uLnTx/>
              <a:uFillTx/>
              <a:latin typeface="+mj-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8300"/>
            <a:ext cx="7797800" cy="762000"/>
          </a:xfrm>
        </p:spPr>
        <p:txBody>
          <a:bodyPr>
            <a:normAutofit fontScale="90000"/>
          </a:bodyPr>
          <a:lstStyle/>
          <a:p>
            <a:r>
              <a:rPr lang="en-US" dirty="0" smtClean="0"/>
              <a:t>Ecological Niches and Competition</a:t>
            </a:r>
            <a:endParaRPr lang="en-US" dirty="0"/>
          </a:p>
        </p:txBody>
      </p:sp>
      <p:sp>
        <p:nvSpPr>
          <p:cNvPr id="3" name="Text Placeholder 2"/>
          <p:cNvSpPr>
            <a:spLocks noGrp="1"/>
          </p:cNvSpPr>
          <p:nvPr>
            <p:ph type="body" sz="half" idx="1"/>
          </p:nvPr>
        </p:nvSpPr>
        <p:spPr>
          <a:xfrm>
            <a:off x="431800" y="825500"/>
            <a:ext cx="8280400" cy="3073400"/>
          </a:xfrm>
        </p:spPr>
        <p:txBody>
          <a:bodyPr/>
          <a:lstStyle/>
          <a:p>
            <a:pPr marL="342900" lvl="2" indent="-342900"/>
            <a:endParaRPr lang="en-US" i="1" dirty="0" smtClean="0"/>
          </a:p>
          <a:p>
            <a:pPr marL="342900" lvl="2" indent="-342900"/>
            <a:r>
              <a:rPr lang="en-US" dirty="0" smtClean="0"/>
              <a:t>In order to demonstrate that competition exists, the species in question must be shown to be:</a:t>
            </a:r>
          </a:p>
          <a:p>
            <a:pPr marL="800100" lvl="3" indent="-342900"/>
            <a:r>
              <a:rPr lang="en-US" dirty="0" smtClean="0"/>
              <a:t> resource limited (Milne 1961), </a:t>
            </a:r>
          </a:p>
          <a:p>
            <a:pPr marL="800100" lvl="3" indent="-342900"/>
            <a:r>
              <a:rPr lang="en-US" dirty="0" smtClean="0"/>
              <a:t>have substantial </a:t>
            </a:r>
            <a:r>
              <a:rPr lang="en-US" dirty="0" err="1" smtClean="0"/>
              <a:t>spatio</a:t>
            </a:r>
            <a:r>
              <a:rPr lang="en-US" dirty="0" smtClean="0"/>
              <a:t>-temporal overlap in their distribution, </a:t>
            </a:r>
          </a:p>
          <a:p>
            <a:pPr marL="800100" lvl="3" indent="-342900"/>
            <a:r>
              <a:rPr lang="en-US" dirty="0" smtClean="0"/>
              <a:t>and must occupy similar ecological niches. The former is predicated on having similar prey types (</a:t>
            </a:r>
            <a:r>
              <a:rPr lang="en-US" i="1" dirty="0" smtClean="0"/>
              <a:t>e.g. age class of common prey item), </a:t>
            </a:r>
          </a:p>
          <a:p>
            <a:pPr marL="800100" lvl="3" indent="-342900"/>
            <a:r>
              <a:rPr lang="en-US" i="1" dirty="0" smtClean="0"/>
              <a:t>as well as foraging in similar physical levels (e.g. patch depth, size, etc.) </a:t>
            </a:r>
            <a:endParaRPr lang="en-US" dirty="0" smtClean="0"/>
          </a:p>
          <a:p>
            <a:pPr marL="342900" lvl="2" indent="-342900"/>
            <a:endParaRPr lang="en-US" i="1" dirty="0" smtClean="0"/>
          </a:p>
          <a:p>
            <a:endParaRPr lang="en-US" dirty="0"/>
          </a:p>
        </p:txBody>
      </p:sp>
      <p:pic>
        <p:nvPicPr>
          <p:cNvPr id="6" name="Picture 5" descr="Antarctic minke whale.JPG"/>
          <p:cNvPicPr>
            <a:picLocks noChangeAspect="1"/>
          </p:cNvPicPr>
          <p:nvPr/>
        </p:nvPicPr>
        <p:blipFill>
          <a:blip r:embed="rId2"/>
          <a:srcRect l="3601" t="25656" r="1800" b="25656"/>
          <a:stretch>
            <a:fillRect/>
          </a:stretch>
        </p:blipFill>
        <p:spPr>
          <a:xfrm>
            <a:off x="685800" y="3986980"/>
            <a:ext cx="7849053" cy="269322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96860" y="177800"/>
            <a:ext cx="7951305" cy="762000"/>
          </a:xfrm>
        </p:spPr>
        <p:txBody>
          <a:bodyPr>
            <a:normAutofit/>
          </a:bodyPr>
          <a:lstStyle/>
          <a:p>
            <a:r>
              <a:rPr lang="en-US" dirty="0" smtClean="0"/>
              <a:t>Ecological </a:t>
            </a:r>
            <a:r>
              <a:rPr lang="en-US" dirty="0" smtClean="0"/>
              <a:t>Niche Modeling</a:t>
            </a:r>
            <a:endParaRPr lang="en-US" dirty="0"/>
          </a:p>
        </p:txBody>
      </p:sp>
      <p:pic>
        <p:nvPicPr>
          <p:cNvPr id="13" name="Picture 12"/>
          <p:cNvPicPr>
            <a:picLocks noChangeAspect="1"/>
          </p:cNvPicPr>
          <p:nvPr/>
        </p:nvPicPr>
        <p:blipFill>
          <a:blip r:embed="rId2"/>
          <a:stretch>
            <a:fillRect/>
          </a:stretch>
        </p:blipFill>
        <p:spPr>
          <a:xfrm>
            <a:off x="265060" y="1216095"/>
            <a:ext cx="2330037" cy="1579765"/>
          </a:xfrm>
          <a:prstGeom prst="rect">
            <a:avLst/>
          </a:prstGeom>
        </p:spPr>
      </p:pic>
      <p:pic>
        <p:nvPicPr>
          <p:cNvPr id="14" name="Picture 13" descr="DSC_0279.jpg"/>
          <p:cNvPicPr>
            <a:picLocks noChangeAspect="1"/>
          </p:cNvPicPr>
          <p:nvPr/>
        </p:nvPicPr>
        <p:blipFill>
          <a:blip r:embed="rId3"/>
          <a:stretch>
            <a:fillRect/>
          </a:stretch>
        </p:blipFill>
        <p:spPr>
          <a:xfrm>
            <a:off x="265060" y="3157484"/>
            <a:ext cx="2600288" cy="1386820"/>
          </a:xfrm>
          <a:prstGeom prst="rect">
            <a:avLst/>
          </a:prstGeom>
        </p:spPr>
      </p:pic>
      <p:pic>
        <p:nvPicPr>
          <p:cNvPr id="15" name="Picture 14"/>
          <p:cNvPicPr>
            <a:picLocks noChangeAspect="1"/>
          </p:cNvPicPr>
          <p:nvPr/>
        </p:nvPicPr>
        <p:blipFill>
          <a:blip r:embed="rId4"/>
          <a:stretch>
            <a:fillRect/>
          </a:stretch>
        </p:blipFill>
        <p:spPr>
          <a:xfrm>
            <a:off x="5703647" y="1216095"/>
            <a:ext cx="2819694" cy="2686050"/>
          </a:xfrm>
          <a:prstGeom prst="rect">
            <a:avLst/>
          </a:prstGeom>
        </p:spPr>
      </p:pic>
      <p:sp>
        <p:nvSpPr>
          <p:cNvPr id="16" name="Cross 15"/>
          <p:cNvSpPr/>
          <p:nvPr/>
        </p:nvSpPr>
        <p:spPr>
          <a:xfrm>
            <a:off x="3621936" y="2546350"/>
            <a:ext cx="1735704" cy="1739900"/>
          </a:xfrm>
          <a:prstGeom prst="plus">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796860" y="4844728"/>
            <a:ext cx="1244600" cy="1866900"/>
          </a:xfrm>
          <a:prstGeom prst="rect">
            <a:avLst/>
          </a:prstGeom>
        </p:spPr>
      </p:pic>
      <p:sp>
        <p:nvSpPr>
          <p:cNvPr id="8" name="TextBox 7"/>
          <p:cNvSpPr txBox="1"/>
          <p:nvPr/>
        </p:nvSpPr>
        <p:spPr>
          <a:xfrm>
            <a:off x="5703647" y="4286250"/>
            <a:ext cx="3172663" cy="2308324"/>
          </a:xfrm>
          <a:prstGeom prst="rect">
            <a:avLst/>
          </a:prstGeom>
          <a:noFill/>
        </p:spPr>
        <p:txBody>
          <a:bodyPr wrap="none" rtlCol="0">
            <a:spAutoFit/>
          </a:bodyPr>
          <a:lstStyle/>
          <a:p>
            <a:r>
              <a:rPr lang="en-US" sz="2400" dirty="0" smtClean="0"/>
              <a:t>Variables include:</a:t>
            </a:r>
          </a:p>
          <a:p>
            <a:pPr>
              <a:buFont typeface="Arial"/>
              <a:buChar char="•"/>
            </a:pPr>
            <a:r>
              <a:rPr lang="en-US" sz="2400" dirty="0" smtClean="0"/>
              <a:t> sea ice cover</a:t>
            </a:r>
          </a:p>
          <a:p>
            <a:pPr>
              <a:buFont typeface="Arial"/>
              <a:buChar char="•"/>
            </a:pPr>
            <a:r>
              <a:rPr lang="en-US" sz="2400" dirty="0" smtClean="0"/>
              <a:t> prey biomass</a:t>
            </a:r>
          </a:p>
          <a:p>
            <a:pPr>
              <a:buFont typeface="Arial"/>
              <a:buChar char="•"/>
            </a:pPr>
            <a:r>
              <a:rPr lang="en-US" sz="2400" dirty="0" smtClean="0"/>
              <a:t> depth</a:t>
            </a:r>
          </a:p>
          <a:p>
            <a:pPr>
              <a:buFont typeface="Arial"/>
              <a:buChar char="•"/>
            </a:pPr>
            <a:r>
              <a:rPr lang="en-US" sz="2400" dirty="0" smtClean="0"/>
              <a:t> SST, deep temperature</a:t>
            </a:r>
          </a:p>
          <a:p>
            <a:pPr>
              <a:buFont typeface="Arial"/>
              <a:buChar char="•"/>
            </a:pPr>
            <a:r>
              <a:rPr lang="en-US" sz="2400" dirty="0" smtClean="0"/>
              <a:t> proximity to shore</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203200" y="508000"/>
            <a:ext cx="4711700" cy="3632200"/>
          </a:xfrm>
          <a:noFill/>
        </p:spPr>
        <p:txBody>
          <a:bodyPr>
            <a:normAutofit fontScale="90000"/>
          </a:bodyPr>
          <a:lstStyle/>
          <a:p>
            <a:r>
              <a:rPr lang="en-US" sz="3111" dirty="0"/>
              <a:t>‘Polar research is at once the cleanest and most isolated way of having a bad time which has been devised’</a:t>
            </a:r>
            <a:r>
              <a:rPr lang="en-US" sz="3111" dirty="0" smtClean="0"/>
              <a:t>.</a:t>
            </a:r>
            <a:r>
              <a:rPr lang="en-US" sz="3200" b="1" dirty="0" smtClean="0"/>
              <a:t/>
            </a:r>
            <a:br>
              <a:rPr lang="en-US" sz="3200" b="1" dirty="0" smtClean="0"/>
            </a:br>
            <a:r>
              <a:rPr lang="en-US" sz="3200" b="1" dirty="0"/>
              <a:t/>
            </a:r>
            <a:br>
              <a:rPr lang="en-US" sz="3200" b="1" dirty="0"/>
            </a:br>
            <a:r>
              <a:rPr lang="en-US" sz="2667" dirty="0"/>
              <a:t>~ </a:t>
            </a:r>
            <a:r>
              <a:rPr lang="en-US" sz="2667" dirty="0" err="1"/>
              <a:t>Apsley</a:t>
            </a:r>
            <a:r>
              <a:rPr lang="en-US" sz="2667" dirty="0"/>
              <a:t> Cherry-Garrard, </a:t>
            </a:r>
            <a:br>
              <a:rPr lang="en-US" sz="2667" dirty="0"/>
            </a:br>
            <a:r>
              <a:rPr lang="en-US" sz="2667" i="1" dirty="0"/>
              <a:t>The Worst Journey in the World</a:t>
            </a:r>
            <a:endParaRPr lang="en-US" sz="2667" dirty="0"/>
          </a:p>
        </p:txBody>
      </p:sp>
      <p:pic>
        <p:nvPicPr>
          <p:cNvPr id="129030" name="Picture 6"/>
          <p:cNvPicPr>
            <a:picLocks noChangeAspect="1" noChangeArrowheads="1"/>
          </p:cNvPicPr>
          <p:nvPr/>
        </p:nvPicPr>
        <p:blipFill>
          <a:blip r:embed="rId3"/>
          <a:srcRect/>
          <a:stretch>
            <a:fillRect/>
          </a:stretch>
        </p:blipFill>
        <p:spPr bwMode="auto">
          <a:xfrm>
            <a:off x="965200" y="4307332"/>
            <a:ext cx="3314700" cy="2287143"/>
          </a:xfrm>
          <a:prstGeom prst="rect">
            <a:avLst/>
          </a:prstGeom>
          <a:noFill/>
          <a:ln w="9525">
            <a:noFill/>
            <a:miter lim="800000"/>
            <a:headEnd/>
            <a:tailEnd/>
          </a:ln>
          <a:effectLst/>
        </p:spPr>
      </p:pic>
      <p:pic>
        <p:nvPicPr>
          <p:cNvPr id="4" name="Picture 6" descr="Image12"/>
          <p:cNvPicPr>
            <a:picLocks noChangeAspect="1" noChangeArrowheads="1"/>
          </p:cNvPicPr>
          <p:nvPr/>
        </p:nvPicPr>
        <p:blipFill>
          <a:blip r:embed="rId4"/>
          <a:srcRect/>
          <a:stretch>
            <a:fillRect/>
          </a:stretch>
        </p:blipFill>
        <p:spPr bwMode="auto">
          <a:xfrm>
            <a:off x="5004869" y="882650"/>
            <a:ext cx="4062931" cy="5067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162800" cy="762000"/>
          </a:xfrm>
        </p:spPr>
        <p:txBody>
          <a:bodyPr>
            <a:normAutofit/>
          </a:bodyPr>
          <a:lstStyle/>
          <a:p>
            <a:r>
              <a:rPr lang="en-US" dirty="0" smtClean="0"/>
              <a:t>Predicted Suitable Habitat</a:t>
            </a:r>
            <a:endParaRPr lang="en-US" dirty="0"/>
          </a:p>
        </p:txBody>
      </p:sp>
      <p:pic>
        <p:nvPicPr>
          <p:cNvPr id="8" name="Picture 7" descr="54 copy (Large).jpg"/>
          <p:cNvPicPr>
            <a:picLocks noChangeAspect="1"/>
          </p:cNvPicPr>
          <p:nvPr/>
        </p:nvPicPr>
        <p:blipFill>
          <a:blip r:embed="rId2"/>
          <a:stretch>
            <a:fillRect/>
          </a:stretch>
        </p:blipFill>
        <p:spPr>
          <a:xfrm>
            <a:off x="181322" y="838200"/>
            <a:ext cx="936483" cy="1355436"/>
          </a:xfrm>
          <a:prstGeom prst="rect">
            <a:avLst/>
          </a:prstGeom>
        </p:spPr>
      </p:pic>
      <p:pic>
        <p:nvPicPr>
          <p:cNvPr id="12" name="Picture 11"/>
          <p:cNvPicPr>
            <a:picLocks noChangeAspect="1"/>
          </p:cNvPicPr>
          <p:nvPr/>
        </p:nvPicPr>
        <p:blipFill>
          <a:blip r:embed="rId3"/>
          <a:stretch>
            <a:fillRect/>
          </a:stretch>
        </p:blipFill>
        <p:spPr>
          <a:xfrm>
            <a:off x="1153776" y="818509"/>
            <a:ext cx="2730114" cy="2899096"/>
          </a:xfrm>
          <a:prstGeom prst="rect">
            <a:avLst/>
          </a:prstGeom>
        </p:spPr>
      </p:pic>
      <p:pic>
        <p:nvPicPr>
          <p:cNvPr id="13" name="Picture 12"/>
          <p:cNvPicPr>
            <a:picLocks noChangeAspect="1"/>
          </p:cNvPicPr>
          <p:nvPr/>
        </p:nvPicPr>
        <p:blipFill>
          <a:blip r:embed="rId4"/>
          <a:stretch>
            <a:fillRect/>
          </a:stretch>
        </p:blipFill>
        <p:spPr>
          <a:xfrm>
            <a:off x="1153776" y="3821600"/>
            <a:ext cx="2730114" cy="2899096"/>
          </a:xfrm>
          <a:prstGeom prst="rect">
            <a:avLst/>
          </a:prstGeom>
        </p:spPr>
      </p:pic>
      <p:grpSp>
        <p:nvGrpSpPr>
          <p:cNvPr id="17" name="Group 16"/>
          <p:cNvGrpSpPr/>
          <p:nvPr/>
        </p:nvGrpSpPr>
        <p:grpSpPr>
          <a:xfrm>
            <a:off x="4572000" y="818509"/>
            <a:ext cx="2828047" cy="5928539"/>
            <a:chOff x="5408810" y="837925"/>
            <a:chExt cx="2828047" cy="5928539"/>
          </a:xfrm>
        </p:grpSpPr>
        <p:pic>
          <p:nvPicPr>
            <p:cNvPr id="15" name="Picture 14"/>
            <p:cNvPicPr>
              <a:picLocks noChangeAspect="1"/>
            </p:cNvPicPr>
            <p:nvPr/>
          </p:nvPicPr>
          <p:blipFill>
            <a:blip r:embed="rId5"/>
            <a:stretch>
              <a:fillRect/>
            </a:stretch>
          </p:blipFill>
          <p:spPr>
            <a:xfrm>
              <a:off x="5408810" y="3763373"/>
              <a:ext cx="2828047" cy="3003091"/>
            </a:xfrm>
            <a:prstGeom prst="rect">
              <a:avLst/>
            </a:prstGeom>
          </p:spPr>
        </p:pic>
        <p:pic>
          <p:nvPicPr>
            <p:cNvPr id="16" name="Picture 15"/>
            <p:cNvPicPr>
              <a:picLocks noChangeAspect="1"/>
            </p:cNvPicPr>
            <p:nvPr/>
          </p:nvPicPr>
          <p:blipFill>
            <a:blip r:embed="rId6"/>
            <a:stretch>
              <a:fillRect/>
            </a:stretch>
          </p:blipFill>
          <p:spPr>
            <a:xfrm>
              <a:off x="5408810" y="837925"/>
              <a:ext cx="2744590" cy="2914468"/>
            </a:xfrm>
            <a:prstGeom prst="rect">
              <a:avLst/>
            </a:prstGeom>
          </p:spPr>
        </p:pic>
      </p:grpSp>
      <p:pic>
        <p:nvPicPr>
          <p:cNvPr id="11" name="Picture 10" descr="seal4.jpg"/>
          <p:cNvPicPr>
            <a:picLocks noChangeAspect="1"/>
          </p:cNvPicPr>
          <p:nvPr/>
        </p:nvPicPr>
        <p:blipFill>
          <a:blip r:embed="rId7"/>
          <a:stretch>
            <a:fillRect/>
          </a:stretch>
        </p:blipFill>
        <p:spPr>
          <a:xfrm>
            <a:off x="7400046" y="838200"/>
            <a:ext cx="1612137" cy="1074758"/>
          </a:xfrm>
          <a:prstGeom prst="rect">
            <a:avLst/>
          </a:prstGeom>
        </p:spPr>
      </p:pic>
      <p:sp>
        <p:nvSpPr>
          <p:cNvPr id="18" name="TextBox 17"/>
          <p:cNvSpPr txBox="1"/>
          <p:nvPr/>
        </p:nvSpPr>
        <p:spPr>
          <a:xfrm>
            <a:off x="3883890" y="3238500"/>
            <a:ext cx="652643" cy="369332"/>
          </a:xfrm>
          <a:prstGeom prst="rect">
            <a:avLst/>
          </a:prstGeom>
          <a:noFill/>
        </p:spPr>
        <p:txBody>
          <a:bodyPr wrap="none" rtlCol="0">
            <a:spAutoFit/>
          </a:bodyPr>
          <a:lstStyle/>
          <a:p>
            <a:r>
              <a:rPr lang="en-US" dirty="0" smtClean="0"/>
              <a:t>2001</a:t>
            </a:r>
          </a:p>
        </p:txBody>
      </p:sp>
      <p:sp>
        <p:nvSpPr>
          <p:cNvPr id="19" name="TextBox 18"/>
          <p:cNvSpPr txBox="1"/>
          <p:nvPr/>
        </p:nvSpPr>
        <p:spPr>
          <a:xfrm>
            <a:off x="3919357" y="6285468"/>
            <a:ext cx="652643" cy="369332"/>
          </a:xfrm>
          <a:prstGeom prst="rect">
            <a:avLst/>
          </a:prstGeom>
          <a:noFill/>
        </p:spPr>
        <p:txBody>
          <a:bodyPr wrap="none" rtlCol="0">
            <a:spAutoFit/>
          </a:bodyPr>
          <a:lstStyle/>
          <a:p>
            <a:r>
              <a:rPr lang="en-US" dirty="0" smtClean="0"/>
              <a:t>2002</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p:cNvSpPr>
            <a:spLocks noGrp="1"/>
          </p:cNvSpPr>
          <p:nvPr>
            <p:ph type="title"/>
          </p:nvPr>
        </p:nvSpPr>
        <p:spPr>
          <a:xfrm>
            <a:off x="990600" y="7548"/>
            <a:ext cx="7162800" cy="762000"/>
          </a:xfrm>
        </p:spPr>
        <p:txBody>
          <a:bodyPr>
            <a:normAutofit/>
          </a:bodyPr>
          <a:lstStyle/>
          <a:p>
            <a:r>
              <a:rPr lang="en-US" dirty="0" smtClean="0"/>
              <a:t>Predicted Suitable Habitat</a:t>
            </a:r>
            <a:endParaRPr lang="en-US" dirty="0"/>
          </a:p>
        </p:txBody>
      </p:sp>
      <p:pic>
        <p:nvPicPr>
          <p:cNvPr id="9" name="Picture 8" descr="DSC_0317.jpg"/>
          <p:cNvPicPr>
            <a:picLocks noChangeAspect="1"/>
          </p:cNvPicPr>
          <p:nvPr/>
        </p:nvPicPr>
        <p:blipFill>
          <a:blip r:embed="rId2"/>
          <a:stretch>
            <a:fillRect/>
          </a:stretch>
        </p:blipFill>
        <p:spPr>
          <a:xfrm>
            <a:off x="129051" y="930560"/>
            <a:ext cx="1570878" cy="944709"/>
          </a:xfrm>
          <a:prstGeom prst="rect">
            <a:avLst/>
          </a:prstGeom>
          <a:ln>
            <a:solidFill>
              <a:schemeClr val="tx1"/>
            </a:solidFill>
          </a:ln>
        </p:spPr>
      </p:pic>
      <p:pic>
        <p:nvPicPr>
          <p:cNvPr id="10" name="Picture 9" descr="Minke-nose-breach.jpg"/>
          <p:cNvPicPr>
            <a:picLocks noChangeAspect="1"/>
          </p:cNvPicPr>
          <p:nvPr/>
        </p:nvPicPr>
        <p:blipFill>
          <a:blip r:embed="rId3"/>
          <a:stretch>
            <a:fillRect/>
          </a:stretch>
        </p:blipFill>
        <p:spPr>
          <a:xfrm>
            <a:off x="7386480" y="976740"/>
            <a:ext cx="1626199" cy="1094861"/>
          </a:xfrm>
          <a:prstGeom prst="rect">
            <a:avLst/>
          </a:prstGeom>
          <a:ln>
            <a:solidFill>
              <a:schemeClr val="tx1"/>
            </a:solidFill>
          </a:ln>
        </p:spPr>
      </p:pic>
      <p:grpSp>
        <p:nvGrpSpPr>
          <p:cNvPr id="15" name="Group 14"/>
          <p:cNvGrpSpPr/>
          <p:nvPr/>
        </p:nvGrpSpPr>
        <p:grpSpPr>
          <a:xfrm>
            <a:off x="1699927" y="712338"/>
            <a:ext cx="2761871" cy="6025824"/>
            <a:chOff x="990600" y="712338"/>
            <a:chExt cx="2761871" cy="6025824"/>
          </a:xfrm>
        </p:grpSpPr>
        <p:pic>
          <p:nvPicPr>
            <p:cNvPr id="11" name="Picture 10"/>
            <p:cNvPicPr>
              <a:picLocks noChangeAspect="1"/>
            </p:cNvPicPr>
            <p:nvPr/>
          </p:nvPicPr>
          <p:blipFill>
            <a:blip r:embed="rId4"/>
            <a:stretch>
              <a:fillRect/>
            </a:stretch>
          </p:blipFill>
          <p:spPr>
            <a:xfrm>
              <a:off x="990600" y="712338"/>
              <a:ext cx="2761870" cy="2932818"/>
            </a:xfrm>
            <a:prstGeom prst="rect">
              <a:avLst/>
            </a:prstGeom>
          </p:spPr>
        </p:pic>
        <p:pic>
          <p:nvPicPr>
            <p:cNvPr id="13" name="Picture 12"/>
            <p:cNvPicPr>
              <a:picLocks noChangeAspect="1"/>
            </p:cNvPicPr>
            <p:nvPr/>
          </p:nvPicPr>
          <p:blipFill>
            <a:blip r:embed="rId5"/>
            <a:stretch>
              <a:fillRect/>
            </a:stretch>
          </p:blipFill>
          <p:spPr>
            <a:xfrm>
              <a:off x="990601" y="3805344"/>
              <a:ext cx="2761870" cy="2932818"/>
            </a:xfrm>
            <a:prstGeom prst="rect">
              <a:avLst/>
            </a:prstGeom>
          </p:spPr>
        </p:pic>
      </p:grpSp>
      <p:grpSp>
        <p:nvGrpSpPr>
          <p:cNvPr id="16" name="Group 15"/>
          <p:cNvGrpSpPr/>
          <p:nvPr/>
        </p:nvGrpSpPr>
        <p:grpSpPr>
          <a:xfrm>
            <a:off x="4732172" y="838200"/>
            <a:ext cx="2761871" cy="5911404"/>
            <a:chOff x="4571998" y="838200"/>
            <a:chExt cx="2761871" cy="5911404"/>
          </a:xfrm>
        </p:grpSpPr>
        <p:pic>
          <p:nvPicPr>
            <p:cNvPr id="12" name="Picture 11"/>
            <p:cNvPicPr>
              <a:picLocks noChangeAspect="1"/>
            </p:cNvPicPr>
            <p:nvPr/>
          </p:nvPicPr>
          <p:blipFill>
            <a:blip r:embed="rId6"/>
            <a:stretch>
              <a:fillRect/>
            </a:stretch>
          </p:blipFill>
          <p:spPr>
            <a:xfrm>
              <a:off x="4571999" y="838200"/>
              <a:ext cx="2643344" cy="2806956"/>
            </a:xfrm>
            <a:prstGeom prst="rect">
              <a:avLst/>
            </a:prstGeom>
          </p:spPr>
        </p:pic>
        <p:pic>
          <p:nvPicPr>
            <p:cNvPr id="14" name="Picture 13"/>
            <p:cNvPicPr>
              <a:picLocks noChangeAspect="1"/>
            </p:cNvPicPr>
            <p:nvPr/>
          </p:nvPicPr>
          <p:blipFill>
            <a:blip r:embed="rId7"/>
            <a:stretch>
              <a:fillRect/>
            </a:stretch>
          </p:blipFill>
          <p:spPr>
            <a:xfrm>
              <a:off x="4571998" y="3816786"/>
              <a:ext cx="2761871" cy="2932818"/>
            </a:xfrm>
            <a:prstGeom prst="rect">
              <a:avLst/>
            </a:prstGeom>
          </p:spPr>
        </p:pic>
      </p:grpSp>
      <p:sp>
        <p:nvSpPr>
          <p:cNvPr id="17" name="TextBox 16"/>
          <p:cNvSpPr txBox="1"/>
          <p:nvPr/>
        </p:nvSpPr>
        <p:spPr>
          <a:xfrm>
            <a:off x="3883890" y="3238500"/>
            <a:ext cx="652643" cy="369332"/>
          </a:xfrm>
          <a:prstGeom prst="rect">
            <a:avLst/>
          </a:prstGeom>
          <a:noFill/>
        </p:spPr>
        <p:txBody>
          <a:bodyPr wrap="none" rtlCol="0">
            <a:spAutoFit/>
          </a:bodyPr>
          <a:lstStyle/>
          <a:p>
            <a:r>
              <a:rPr lang="en-US" dirty="0" smtClean="0"/>
              <a:t>2001</a:t>
            </a:r>
          </a:p>
        </p:txBody>
      </p:sp>
      <p:sp>
        <p:nvSpPr>
          <p:cNvPr id="18" name="TextBox 17"/>
          <p:cNvSpPr txBox="1"/>
          <p:nvPr/>
        </p:nvSpPr>
        <p:spPr>
          <a:xfrm>
            <a:off x="3919357" y="6285468"/>
            <a:ext cx="652643" cy="369332"/>
          </a:xfrm>
          <a:prstGeom prst="rect">
            <a:avLst/>
          </a:prstGeom>
          <a:noFill/>
        </p:spPr>
        <p:txBody>
          <a:bodyPr wrap="none" rtlCol="0">
            <a:spAutoFit/>
          </a:bodyPr>
          <a:lstStyle/>
          <a:p>
            <a:r>
              <a:rPr lang="en-US" dirty="0" smtClean="0"/>
              <a:t>2002</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162800" cy="762000"/>
          </a:xfrm>
        </p:spPr>
        <p:txBody>
          <a:bodyPr/>
          <a:lstStyle/>
          <a:p>
            <a:r>
              <a:rPr lang="en-US" dirty="0" smtClean="0"/>
              <a:t>Ecological Niches</a:t>
            </a:r>
            <a:endParaRPr lang="en-US" dirty="0"/>
          </a:p>
        </p:txBody>
      </p:sp>
      <p:pic>
        <p:nvPicPr>
          <p:cNvPr id="6" name="Picture 5" descr="54 copy (Large).jpg"/>
          <p:cNvPicPr>
            <a:picLocks noChangeAspect="1"/>
          </p:cNvPicPr>
          <p:nvPr/>
        </p:nvPicPr>
        <p:blipFill>
          <a:blip r:embed="rId2"/>
          <a:stretch>
            <a:fillRect/>
          </a:stretch>
        </p:blipFill>
        <p:spPr>
          <a:xfrm>
            <a:off x="1486244" y="914400"/>
            <a:ext cx="1065357" cy="1541964"/>
          </a:xfrm>
          <a:prstGeom prst="rect">
            <a:avLst/>
          </a:prstGeom>
        </p:spPr>
      </p:pic>
      <p:pic>
        <p:nvPicPr>
          <p:cNvPr id="7" name="Picture 6" descr="seal4.jpg"/>
          <p:cNvPicPr>
            <a:picLocks noChangeAspect="1"/>
          </p:cNvPicPr>
          <p:nvPr/>
        </p:nvPicPr>
        <p:blipFill>
          <a:blip r:embed="rId3"/>
          <a:stretch>
            <a:fillRect/>
          </a:stretch>
        </p:blipFill>
        <p:spPr>
          <a:xfrm>
            <a:off x="2815810" y="1214351"/>
            <a:ext cx="1863020" cy="1242013"/>
          </a:xfrm>
          <a:prstGeom prst="rect">
            <a:avLst/>
          </a:prstGeom>
        </p:spPr>
      </p:pic>
      <p:pic>
        <p:nvPicPr>
          <p:cNvPr id="8" name="Picture 7" descr="DSC_0317.jpg"/>
          <p:cNvPicPr>
            <a:picLocks noChangeAspect="1"/>
          </p:cNvPicPr>
          <p:nvPr/>
        </p:nvPicPr>
        <p:blipFill>
          <a:blip r:embed="rId4"/>
          <a:stretch>
            <a:fillRect/>
          </a:stretch>
        </p:blipFill>
        <p:spPr>
          <a:xfrm>
            <a:off x="4943501" y="1312325"/>
            <a:ext cx="1843115" cy="1108429"/>
          </a:xfrm>
          <a:prstGeom prst="rect">
            <a:avLst/>
          </a:prstGeom>
          <a:ln>
            <a:solidFill>
              <a:schemeClr val="tx1"/>
            </a:solidFill>
          </a:ln>
        </p:spPr>
      </p:pic>
      <p:pic>
        <p:nvPicPr>
          <p:cNvPr id="9" name="Picture 8" descr="Minke-nose-breach.jpg"/>
          <p:cNvPicPr>
            <a:picLocks noChangeAspect="1"/>
          </p:cNvPicPr>
          <p:nvPr/>
        </p:nvPicPr>
        <p:blipFill>
          <a:blip r:embed="rId5"/>
          <a:stretch>
            <a:fillRect/>
          </a:stretch>
        </p:blipFill>
        <p:spPr>
          <a:xfrm>
            <a:off x="7099420" y="1325893"/>
            <a:ext cx="1626199" cy="1094861"/>
          </a:xfrm>
          <a:prstGeom prst="rect">
            <a:avLst/>
          </a:prstGeom>
          <a:ln>
            <a:solidFill>
              <a:schemeClr val="tx1"/>
            </a:solidFill>
          </a:ln>
        </p:spPr>
      </p:pic>
      <p:cxnSp>
        <p:nvCxnSpPr>
          <p:cNvPr id="11" name="Straight Connector 10"/>
          <p:cNvCxnSpPr/>
          <p:nvPr/>
        </p:nvCxnSpPr>
        <p:spPr>
          <a:xfrm flipV="1">
            <a:off x="1486244" y="2647051"/>
            <a:ext cx="7239375" cy="3561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189910" y="2889992"/>
            <a:ext cx="8487968" cy="2385667"/>
            <a:chOff x="189910" y="2889992"/>
            <a:chExt cx="8487968" cy="2385667"/>
          </a:xfrm>
        </p:grpSpPr>
        <p:sp>
          <p:nvSpPr>
            <p:cNvPr id="12" name="TextBox 11"/>
            <p:cNvSpPr txBox="1"/>
            <p:nvPr/>
          </p:nvSpPr>
          <p:spPr>
            <a:xfrm>
              <a:off x="189910" y="2889992"/>
              <a:ext cx="1016624" cy="584776"/>
            </a:xfrm>
            <a:prstGeom prst="rect">
              <a:avLst/>
            </a:prstGeom>
            <a:noFill/>
          </p:spPr>
          <p:txBody>
            <a:bodyPr wrap="none" rtlCol="0">
              <a:spAutoFit/>
            </a:bodyPr>
            <a:lstStyle/>
            <a:p>
              <a:pPr algn="ctr"/>
              <a:r>
                <a:rPr lang="en-US" sz="3200" b="1" dirty="0" smtClean="0"/>
                <a:t>2001</a:t>
              </a:r>
              <a:endParaRPr lang="en-US" sz="3200" b="1" dirty="0"/>
            </a:p>
          </p:txBody>
        </p:sp>
        <p:sp>
          <p:nvSpPr>
            <p:cNvPr id="14" name="TextBox 13"/>
            <p:cNvSpPr txBox="1"/>
            <p:nvPr/>
          </p:nvSpPr>
          <p:spPr>
            <a:xfrm>
              <a:off x="1577772" y="2967336"/>
              <a:ext cx="1109461" cy="2031325"/>
            </a:xfrm>
            <a:prstGeom prst="rect">
              <a:avLst/>
            </a:prstGeom>
            <a:noFill/>
          </p:spPr>
          <p:txBody>
            <a:bodyPr wrap="square" rtlCol="0">
              <a:spAutoFit/>
            </a:bodyPr>
            <a:lstStyle/>
            <a:p>
              <a:pPr algn="ctr"/>
              <a:r>
                <a:rPr lang="en-US" dirty="0" smtClean="0"/>
                <a:t>Coast</a:t>
              </a:r>
            </a:p>
            <a:p>
              <a:pPr algn="ctr"/>
              <a:r>
                <a:rPr lang="en-US" dirty="0" smtClean="0"/>
                <a:t>Depth</a:t>
              </a:r>
            </a:p>
            <a:p>
              <a:pPr algn="ctr"/>
              <a:r>
                <a:rPr lang="en-US" dirty="0" smtClean="0"/>
                <a:t>Prey (top)</a:t>
              </a:r>
            </a:p>
            <a:p>
              <a:pPr algn="ctr"/>
              <a:endParaRPr lang="en-US" dirty="0" smtClean="0"/>
            </a:p>
            <a:p>
              <a:pPr algn="ctr"/>
              <a:endParaRPr lang="en-US" dirty="0" smtClean="0"/>
            </a:p>
            <a:p>
              <a:pPr algn="ctr"/>
              <a:endParaRPr lang="en-US" dirty="0" smtClean="0"/>
            </a:p>
            <a:p>
              <a:pPr algn="ctr"/>
              <a:endParaRPr lang="en-US" dirty="0" smtClean="0"/>
            </a:p>
          </p:txBody>
        </p:sp>
        <p:sp>
          <p:nvSpPr>
            <p:cNvPr id="15" name="TextBox 14"/>
            <p:cNvSpPr txBox="1"/>
            <p:nvPr/>
          </p:nvSpPr>
          <p:spPr>
            <a:xfrm>
              <a:off x="2994433" y="2967335"/>
              <a:ext cx="1486930" cy="2308324"/>
            </a:xfrm>
            <a:prstGeom prst="rect">
              <a:avLst/>
            </a:prstGeom>
            <a:noFill/>
          </p:spPr>
          <p:txBody>
            <a:bodyPr wrap="none" rtlCol="0">
              <a:spAutoFit/>
            </a:bodyPr>
            <a:lstStyle/>
            <a:p>
              <a:pPr algn="ctr"/>
              <a:r>
                <a:rPr lang="en-US" dirty="0" smtClean="0"/>
                <a:t>Coast</a:t>
              </a:r>
            </a:p>
            <a:p>
              <a:pPr algn="ctr"/>
              <a:r>
                <a:rPr lang="en-US" dirty="0" smtClean="0"/>
                <a:t>Ice</a:t>
              </a:r>
            </a:p>
            <a:p>
              <a:pPr algn="ctr"/>
              <a:r>
                <a:rPr lang="en-US" dirty="0" smtClean="0"/>
                <a:t>Prey (bottom)</a:t>
              </a:r>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p:txBody>
        </p:sp>
        <p:sp>
          <p:nvSpPr>
            <p:cNvPr id="16" name="TextBox 15"/>
            <p:cNvSpPr txBox="1"/>
            <p:nvPr/>
          </p:nvSpPr>
          <p:spPr>
            <a:xfrm>
              <a:off x="5017910" y="2967335"/>
              <a:ext cx="1486930" cy="2308324"/>
            </a:xfrm>
            <a:prstGeom prst="rect">
              <a:avLst/>
            </a:prstGeom>
            <a:noFill/>
          </p:spPr>
          <p:txBody>
            <a:bodyPr wrap="none" rtlCol="0">
              <a:spAutoFit/>
            </a:bodyPr>
            <a:lstStyle/>
            <a:p>
              <a:pPr algn="ctr"/>
              <a:r>
                <a:rPr lang="en-US" dirty="0" smtClean="0"/>
                <a:t>Prey (bottom)</a:t>
              </a:r>
            </a:p>
            <a:p>
              <a:pPr algn="ctr"/>
              <a:r>
                <a:rPr lang="en-US" dirty="0" smtClean="0"/>
                <a:t>Ice</a:t>
              </a:r>
            </a:p>
            <a:p>
              <a:pPr algn="ctr"/>
              <a:r>
                <a:rPr lang="en-US" dirty="0" smtClean="0"/>
                <a:t>Depth/Shore</a:t>
              </a:r>
            </a:p>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sp>
          <p:nvSpPr>
            <p:cNvPr id="17" name="TextBox 16"/>
            <p:cNvSpPr txBox="1"/>
            <p:nvPr/>
          </p:nvSpPr>
          <p:spPr>
            <a:xfrm>
              <a:off x="7190948" y="2967335"/>
              <a:ext cx="1486930" cy="2031325"/>
            </a:xfrm>
            <a:prstGeom prst="rect">
              <a:avLst/>
            </a:prstGeom>
            <a:noFill/>
          </p:spPr>
          <p:txBody>
            <a:bodyPr wrap="none" rtlCol="0">
              <a:spAutoFit/>
            </a:bodyPr>
            <a:lstStyle/>
            <a:p>
              <a:pPr algn="ctr"/>
              <a:r>
                <a:rPr lang="en-US" dirty="0" smtClean="0"/>
                <a:t>Coast</a:t>
              </a:r>
            </a:p>
            <a:p>
              <a:pPr algn="ctr"/>
              <a:r>
                <a:rPr lang="en-US" dirty="0" smtClean="0"/>
                <a:t>Ice</a:t>
              </a:r>
            </a:p>
            <a:p>
              <a:pPr algn="ctr"/>
              <a:r>
                <a:rPr lang="en-US" dirty="0" smtClean="0"/>
                <a:t>Prey (bottom)</a:t>
              </a:r>
            </a:p>
            <a:p>
              <a:pPr algn="ctr"/>
              <a:endParaRPr lang="en-US" dirty="0" smtClean="0"/>
            </a:p>
            <a:p>
              <a:pPr algn="ctr"/>
              <a:endParaRPr lang="en-US" dirty="0" smtClean="0"/>
            </a:p>
            <a:p>
              <a:pPr algn="ctr"/>
              <a:endParaRPr lang="en-US" dirty="0" smtClean="0"/>
            </a:p>
            <a:p>
              <a:pPr algn="ctr"/>
              <a:endParaRPr lang="en-US" dirty="0" smtClean="0"/>
            </a:p>
          </p:txBody>
        </p:sp>
      </p:grpSp>
      <p:grpSp>
        <p:nvGrpSpPr>
          <p:cNvPr id="26" name="Group 25"/>
          <p:cNvGrpSpPr/>
          <p:nvPr/>
        </p:nvGrpSpPr>
        <p:grpSpPr>
          <a:xfrm>
            <a:off x="189910" y="4185220"/>
            <a:ext cx="8535709" cy="1567531"/>
            <a:chOff x="189910" y="4185220"/>
            <a:chExt cx="8535709" cy="1567531"/>
          </a:xfrm>
        </p:grpSpPr>
        <p:cxnSp>
          <p:nvCxnSpPr>
            <p:cNvPr id="18" name="Straight Connector 17"/>
            <p:cNvCxnSpPr/>
            <p:nvPr/>
          </p:nvCxnSpPr>
          <p:spPr>
            <a:xfrm flipV="1">
              <a:off x="1486244" y="4185220"/>
              <a:ext cx="7239375" cy="3561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189910" y="4438229"/>
              <a:ext cx="8487968" cy="1314522"/>
              <a:chOff x="189910" y="4438229"/>
              <a:chExt cx="8487968" cy="1314522"/>
            </a:xfrm>
          </p:grpSpPr>
          <p:sp>
            <p:nvSpPr>
              <p:cNvPr id="13" name="TextBox 12"/>
              <p:cNvSpPr txBox="1"/>
              <p:nvPr/>
            </p:nvSpPr>
            <p:spPr>
              <a:xfrm>
                <a:off x="189910" y="4438229"/>
                <a:ext cx="1016624" cy="584776"/>
              </a:xfrm>
              <a:prstGeom prst="rect">
                <a:avLst/>
              </a:prstGeom>
              <a:noFill/>
            </p:spPr>
            <p:txBody>
              <a:bodyPr wrap="none" rtlCol="0">
                <a:spAutoFit/>
              </a:bodyPr>
              <a:lstStyle/>
              <a:p>
                <a:pPr algn="ctr"/>
                <a:r>
                  <a:rPr lang="en-US" sz="3200" b="1" dirty="0" smtClean="0"/>
                  <a:t>2002</a:t>
                </a:r>
                <a:endParaRPr lang="en-US" sz="3200" b="1" dirty="0"/>
              </a:p>
            </p:txBody>
          </p:sp>
          <p:sp>
            <p:nvSpPr>
              <p:cNvPr id="19" name="TextBox 18"/>
              <p:cNvSpPr txBox="1"/>
              <p:nvPr/>
            </p:nvSpPr>
            <p:spPr>
              <a:xfrm>
                <a:off x="7190948" y="4552422"/>
                <a:ext cx="1486930" cy="1200329"/>
              </a:xfrm>
              <a:prstGeom prst="rect">
                <a:avLst/>
              </a:prstGeom>
              <a:noFill/>
            </p:spPr>
            <p:txBody>
              <a:bodyPr wrap="none" rtlCol="0">
                <a:spAutoFit/>
              </a:bodyPr>
              <a:lstStyle/>
              <a:p>
                <a:pPr algn="ctr"/>
                <a:r>
                  <a:rPr lang="en-US" dirty="0" smtClean="0"/>
                  <a:t>Coast</a:t>
                </a:r>
              </a:p>
              <a:p>
                <a:pPr algn="ctr"/>
                <a:r>
                  <a:rPr lang="en-US" dirty="0" smtClean="0"/>
                  <a:t>Ice</a:t>
                </a:r>
              </a:p>
              <a:p>
                <a:pPr algn="ctr"/>
                <a:r>
                  <a:rPr lang="en-US" dirty="0" smtClean="0"/>
                  <a:t>Prey (bottom)</a:t>
                </a:r>
              </a:p>
              <a:p>
                <a:pPr algn="ctr"/>
                <a:endParaRPr lang="en-US" dirty="0"/>
              </a:p>
            </p:txBody>
          </p:sp>
          <p:sp>
            <p:nvSpPr>
              <p:cNvPr id="20" name="TextBox 19"/>
              <p:cNvSpPr txBox="1"/>
              <p:nvPr/>
            </p:nvSpPr>
            <p:spPr>
              <a:xfrm>
                <a:off x="5172321" y="4552422"/>
                <a:ext cx="1109461" cy="1200329"/>
              </a:xfrm>
              <a:prstGeom prst="rect">
                <a:avLst/>
              </a:prstGeom>
              <a:noFill/>
            </p:spPr>
            <p:txBody>
              <a:bodyPr wrap="none" rtlCol="0">
                <a:spAutoFit/>
              </a:bodyPr>
              <a:lstStyle/>
              <a:p>
                <a:pPr algn="ctr"/>
                <a:r>
                  <a:rPr lang="en-US" dirty="0" smtClean="0"/>
                  <a:t>Prey (top)</a:t>
                </a:r>
              </a:p>
              <a:p>
                <a:pPr algn="ctr"/>
                <a:r>
                  <a:rPr lang="en-US" dirty="0" smtClean="0"/>
                  <a:t>Ice</a:t>
                </a:r>
              </a:p>
              <a:p>
                <a:pPr algn="ctr"/>
                <a:r>
                  <a:rPr lang="en-US" dirty="0" err="1" smtClean="0"/>
                  <a:t>Tmax</a:t>
                </a:r>
                <a:endParaRPr lang="en-US" dirty="0" smtClean="0"/>
              </a:p>
              <a:p>
                <a:pPr algn="ctr"/>
                <a:endParaRPr lang="en-US" dirty="0"/>
              </a:p>
            </p:txBody>
          </p:sp>
          <p:sp>
            <p:nvSpPr>
              <p:cNvPr id="21" name="TextBox 20"/>
              <p:cNvSpPr txBox="1"/>
              <p:nvPr/>
            </p:nvSpPr>
            <p:spPr>
              <a:xfrm>
                <a:off x="3384128" y="4552422"/>
                <a:ext cx="707533" cy="1200329"/>
              </a:xfrm>
              <a:prstGeom prst="rect">
                <a:avLst/>
              </a:prstGeom>
              <a:noFill/>
            </p:spPr>
            <p:txBody>
              <a:bodyPr wrap="none" rtlCol="0">
                <a:spAutoFit/>
              </a:bodyPr>
              <a:lstStyle/>
              <a:p>
                <a:pPr algn="ctr"/>
                <a:r>
                  <a:rPr lang="en-US" dirty="0" smtClean="0"/>
                  <a:t>Ice</a:t>
                </a:r>
              </a:p>
              <a:p>
                <a:pPr algn="ctr"/>
                <a:r>
                  <a:rPr lang="en-US" dirty="0" smtClean="0"/>
                  <a:t>Slope</a:t>
                </a:r>
              </a:p>
              <a:p>
                <a:pPr algn="ctr"/>
                <a:r>
                  <a:rPr lang="en-US" dirty="0" err="1" smtClean="0"/>
                  <a:t>Chl_a</a:t>
                </a:r>
                <a:endParaRPr lang="en-US" dirty="0" smtClean="0"/>
              </a:p>
              <a:p>
                <a:pPr algn="ctr"/>
                <a:endParaRPr lang="en-US" dirty="0"/>
              </a:p>
            </p:txBody>
          </p:sp>
          <p:sp>
            <p:nvSpPr>
              <p:cNvPr id="22" name="TextBox 21"/>
              <p:cNvSpPr txBox="1"/>
              <p:nvPr/>
            </p:nvSpPr>
            <p:spPr>
              <a:xfrm>
                <a:off x="1730172" y="4552422"/>
                <a:ext cx="710451" cy="1200329"/>
              </a:xfrm>
              <a:prstGeom prst="rect">
                <a:avLst/>
              </a:prstGeom>
              <a:noFill/>
            </p:spPr>
            <p:txBody>
              <a:bodyPr wrap="none" rtlCol="0">
                <a:spAutoFit/>
              </a:bodyPr>
              <a:lstStyle/>
              <a:p>
                <a:pPr algn="ctr"/>
                <a:r>
                  <a:rPr lang="en-US" dirty="0" smtClean="0"/>
                  <a:t>Ice</a:t>
                </a:r>
              </a:p>
              <a:p>
                <a:pPr algn="ctr"/>
                <a:r>
                  <a:rPr lang="en-US" dirty="0" smtClean="0"/>
                  <a:t>Coast</a:t>
                </a:r>
              </a:p>
              <a:p>
                <a:pPr algn="ctr"/>
                <a:r>
                  <a:rPr lang="en-US" dirty="0" smtClean="0"/>
                  <a:t>prey</a:t>
                </a:r>
              </a:p>
              <a:p>
                <a:pPr algn="ctr"/>
                <a:endParaRPr lang="en-US"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p:txBody>
          <a:bodyPr/>
          <a:lstStyle/>
          <a:p>
            <a:endParaRPr lang="en-US"/>
          </a:p>
        </p:txBody>
      </p:sp>
      <p:graphicFrame>
        <p:nvGraphicFramePr>
          <p:cNvPr id="6" name="Chart 5"/>
          <p:cNvGraphicFramePr>
            <a:graphicFrameLocks noGrp="1"/>
          </p:cNvGraphicFramePr>
          <p:nvPr/>
        </p:nvGraphicFramePr>
        <p:xfrm>
          <a:off x="554182" y="838200"/>
          <a:ext cx="8572500" cy="5834063"/>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p:cNvSpPr>
            <a:spLocks noGrp="1"/>
          </p:cNvSpPr>
          <p:nvPr>
            <p:ph type="title"/>
          </p:nvPr>
        </p:nvSpPr>
        <p:spPr>
          <a:xfrm>
            <a:off x="554182" y="76200"/>
            <a:ext cx="8035636" cy="762000"/>
          </a:xfrm>
        </p:spPr>
        <p:txBody>
          <a:bodyPr>
            <a:noAutofit/>
          </a:bodyPr>
          <a:lstStyle/>
          <a:p>
            <a:r>
              <a:rPr lang="en-US" sz="3200" dirty="0" smtClean="0"/>
              <a:t>Niche Overlap Between Krill Predators: 2001</a:t>
            </a:r>
            <a:endParaRPr lang="en-US" sz="3200" dirty="0"/>
          </a:p>
        </p:txBody>
      </p:sp>
      <p:sp>
        <p:nvSpPr>
          <p:cNvPr id="9" name="Down Arrow 8"/>
          <p:cNvSpPr/>
          <p:nvPr/>
        </p:nvSpPr>
        <p:spPr>
          <a:xfrm>
            <a:off x="1736043" y="1430241"/>
            <a:ext cx="400425" cy="1510333"/>
          </a:xfrm>
          <a:prstGeom prst="down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6098630" y="1430241"/>
            <a:ext cx="400425" cy="1510333"/>
          </a:xfrm>
          <a:prstGeom prst="down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Chart 5"/>
          <p:cNvGraphicFramePr>
            <a:graphicFrameLocks noGrp="1"/>
          </p:cNvGraphicFramePr>
          <p:nvPr/>
        </p:nvGraphicFramePr>
        <p:xfrm>
          <a:off x="283230" y="790827"/>
          <a:ext cx="8577540" cy="5825873"/>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p:cNvSpPr>
            <a:spLocks noGrp="1"/>
          </p:cNvSpPr>
          <p:nvPr>
            <p:ph type="title"/>
          </p:nvPr>
        </p:nvSpPr>
        <p:spPr>
          <a:xfrm>
            <a:off x="554182" y="76200"/>
            <a:ext cx="8035636" cy="762000"/>
          </a:xfrm>
        </p:spPr>
        <p:txBody>
          <a:bodyPr>
            <a:noAutofit/>
          </a:bodyPr>
          <a:lstStyle/>
          <a:p>
            <a:r>
              <a:rPr lang="en-US" sz="3200" dirty="0" smtClean="0"/>
              <a:t>Niche Overlap Between Krill Predators: 2002</a:t>
            </a:r>
            <a:endParaRPr lang="en-US" sz="3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3364" y="76200"/>
            <a:ext cx="8220364" cy="762000"/>
          </a:xfrm>
        </p:spPr>
        <p:txBody>
          <a:bodyPr>
            <a:normAutofit/>
          </a:bodyPr>
          <a:lstStyle/>
          <a:p>
            <a:r>
              <a:rPr lang="en-US" dirty="0" err="1" smtClean="0"/>
              <a:t>Interannual</a:t>
            </a:r>
            <a:r>
              <a:rPr lang="en-US" dirty="0" smtClean="0"/>
              <a:t> Sea Ice Variability</a:t>
            </a:r>
            <a:endParaRPr lang="en-US" dirty="0"/>
          </a:p>
        </p:txBody>
      </p:sp>
      <p:pic>
        <p:nvPicPr>
          <p:cNvPr id="6" name="Picture 5" descr="antpen.jpg"/>
          <p:cNvPicPr>
            <a:picLocks noChangeAspect="1"/>
          </p:cNvPicPr>
          <p:nvPr/>
        </p:nvPicPr>
        <p:blipFill>
          <a:blip r:embed="rId3"/>
          <a:stretch>
            <a:fillRect/>
          </a:stretch>
        </p:blipFill>
        <p:spPr>
          <a:xfrm>
            <a:off x="4711890" y="2193635"/>
            <a:ext cx="4355910" cy="4625349"/>
          </a:xfrm>
          <a:prstGeom prst="rect">
            <a:avLst/>
          </a:prstGeom>
        </p:spPr>
      </p:pic>
      <p:sp>
        <p:nvSpPr>
          <p:cNvPr id="8" name="Rectangle 7"/>
          <p:cNvSpPr/>
          <p:nvPr/>
        </p:nvSpPr>
        <p:spPr>
          <a:xfrm>
            <a:off x="5380182" y="3024909"/>
            <a:ext cx="450273" cy="958273"/>
          </a:xfrm>
          <a:prstGeom prst="rect">
            <a:avLst/>
          </a:prstGeom>
          <a:solidFill>
            <a:srgbClr val="FF0000">
              <a:alpha val="37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7284" name="Object 4"/>
          <p:cNvGraphicFramePr>
            <a:graphicFrameLocks noChangeAspect="1"/>
          </p:cNvGraphicFramePr>
          <p:nvPr/>
        </p:nvGraphicFramePr>
        <p:xfrm>
          <a:off x="0" y="2172400"/>
          <a:ext cx="3786909" cy="2341524"/>
        </p:xfrm>
        <a:graphic>
          <a:graphicData uri="http://schemas.openxmlformats.org/presentationml/2006/ole">
            <p:oleObj spid="_x0000_s97284" name="Document" r:id="rId4" imgW="4991100" imgH="3086100" progId="Word.Document.12">
              <p:link updateAutomatic="1"/>
            </p:oleObj>
          </a:graphicData>
        </a:graphic>
      </p:graphicFrame>
      <p:graphicFrame>
        <p:nvGraphicFramePr>
          <p:cNvPr id="97285" name="Object 5"/>
          <p:cNvGraphicFramePr>
            <a:graphicFrameLocks noChangeAspect="1"/>
          </p:cNvGraphicFramePr>
          <p:nvPr/>
        </p:nvGraphicFramePr>
        <p:xfrm>
          <a:off x="0" y="4516476"/>
          <a:ext cx="3786909" cy="2341524"/>
        </p:xfrm>
        <a:graphic>
          <a:graphicData uri="http://schemas.openxmlformats.org/presentationml/2006/ole">
            <p:oleObj spid="_x0000_s97285" name="Document" r:id="rId5" imgW="4991100" imgH="3086100" progId="Word.Document.12">
              <p:link updateAutomatic="1"/>
            </p:oleObj>
          </a:graphicData>
        </a:graphic>
      </p:graphicFrame>
      <p:sp>
        <p:nvSpPr>
          <p:cNvPr id="12" name="TextBox 11"/>
          <p:cNvSpPr txBox="1"/>
          <p:nvPr/>
        </p:nvSpPr>
        <p:spPr>
          <a:xfrm>
            <a:off x="3786909" y="2251425"/>
            <a:ext cx="652643" cy="369332"/>
          </a:xfrm>
          <a:prstGeom prst="rect">
            <a:avLst/>
          </a:prstGeom>
          <a:noFill/>
        </p:spPr>
        <p:txBody>
          <a:bodyPr wrap="none" rtlCol="0">
            <a:spAutoFit/>
          </a:bodyPr>
          <a:lstStyle/>
          <a:p>
            <a:r>
              <a:rPr lang="en-US" dirty="0" smtClean="0"/>
              <a:t>2008</a:t>
            </a:r>
            <a:endParaRPr lang="en-US" dirty="0"/>
          </a:p>
        </p:txBody>
      </p:sp>
      <p:sp>
        <p:nvSpPr>
          <p:cNvPr id="13" name="TextBox 12"/>
          <p:cNvSpPr txBox="1"/>
          <p:nvPr/>
        </p:nvSpPr>
        <p:spPr>
          <a:xfrm>
            <a:off x="3786909" y="4516476"/>
            <a:ext cx="652643" cy="369332"/>
          </a:xfrm>
          <a:prstGeom prst="rect">
            <a:avLst/>
          </a:prstGeom>
          <a:noFill/>
        </p:spPr>
        <p:txBody>
          <a:bodyPr wrap="none" rtlCol="0">
            <a:spAutoFit/>
          </a:bodyPr>
          <a:lstStyle/>
          <a:p>
            <a:r>
              <a:rPr lang="en-US" dirty="0" smtClean="0"/>
              <a:t>2009</a:t>
            </a:r>
            <a:endParaRPr lang="en-US" dirty="0"/>
          </a:p>
        </p:txBody>
      </p:sp>
      <p:sp>
        <p:nvSpPr>
          <p:cNvPr id="14" name="TextBox 13"/>
          <p:cNvSpPr txBox="1"/>
          <p:nvPr/>
        </p:nvSpPr>
        <p:spPr>
          <a:xfrm>
            <a:off x="311727" y="1766455"/>
            <a:ext cx="1479892" cy="369332"/>
          </a:xfrm>
          <a:prstGeom prst="rect">
            <a:avLst/>
          </a:prstGeom>
          <a:noFill/>
        </p:spPr>
        <p:txBody>
          <a:bodyPr wrap="none" rtlCol="0">
            <a:spAutoFit/>
          </a:bodyPr>
          <a:lstStyle/>
          <a:p>
            <a:r>
              <a:rPr lang="en-US" b="1" dirty="0" smtClean="0"/>
              <a:t>Charlotte Bay</a:t>
            </a:r>
            <a:endParaRPr lang="en-US"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 name="Chart 6"/>
          <p:cNvGraphicFramePr>
            <a:graphicFrameLocks noGrp="1"/>
          </p:cNvGraphicFramePr>
          <p:nvPr/>
        </p:nvGraphicFramePr>
        <p:xfrm>
          <a:off x="283230" y="1524000"/>
          <a:ext cx="8577540" cy="51435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422400" y="266700"/>
            <a:ext cx="7452506" cy="646331"/>
          </a:xfrm>
          <a:prstGeom prst="rect">
            <a:avLst/>
          </a:prstGeom>
          <a:noFill/>
        </p:spPr>
        <p:txBody>
          <a:bodyPr wrap="none" rtlCol="0">
            <a:spAutoFit/>
          </a:bodyPr>
          <a:lstStyle/>
          <a:p>
            <a:r>
              <a:rPr lang="en-US" sz="3600" b="1" dirty="0" err="1" smtClean="0"/>
              <a:t>Interannual</a:t>
            </a:r>
            <a:r>
              <a:rPr lang="en-US" sz="3600" b="1" dirty="0" smtClean="0"/>
              <a:t> Niche Overlap, 2001-2002</a:t>
            </a:r>
            <a:endParaRPr lang="en-US" sz="3600" b="1" dirty="0"/>
          </a:p>
        </p:txBody>
      </p:sp>
      <p:sp>
        <p:nvSpPr>
          <p:cNvPr id="9" name="Right Brace 8"/>
          <p:cNvSpPr/>
          <p:nvPr/>
        </p:nvSpPr>
        <p:spPr>
          <a:xfrm rot="16200000">
            <a:off x="6589133" y="220083"/>
            <a:ext cx="596900" cy="2658634"/>
          </a:xfrm>
          <a:prstGeom prst="rightBrace">
            <a:avLst/>
          </a:prstGeom>
          <a:ln w="50800">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rot="16200000">
            <a:off x="2817233" y="2302883"/>
            <a:ext cx="596900" cy="2658634"/>
          </a:xfrm>
          <a:prstGeom prst="rightBrace">
            <a:avLst/>
          </a:prstGeom>
          <a:ln w="50800">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24923" y="76200"/>
            <a:ext cx="7162800" cy="762000"/>
          </a:xfrm>
        </p:spPr>
        <p:txBody>
          <a:bodyPr/>
          <a:lstStyle/>
          <a:p>
            <a:r>
              <a:rPr lang="en-US" dirty="0" smtClean="0"/>
              <a:t>Ecological Summary</a:t>
            </a:r>
            <a:endParaRPr lang="en-US" dirty="0"/>
          </a:p>
        </p:txBody>
      </p:sp>
      <p:sp>
        <p:nvSpPr>
          <p:cNvPr id="3" name="Text Placeholder 2"/>
          <p:cNvSpPr>
            <a:spLocks noGrp="1"/>
          </p:cNvSpPr>
          <p:nvPr>
            <p:ph type="body" sz="half" idx="1"/>
          </p:nvPr>
        </p:nvSpPr>
        <p:spPr>
          <a:xfrm>
            <a:off x="331789" y="914400"/>
            <a:ext cx="8477578" cy="5715000"/>
          </a:xfrm>
          <a:ln>
            <a:solidFill>
              <a:schemeClr val="tx1"/>
            </a:solidFill>
          </a:ln>
        </p:spPr>
        <p:txBody>
          <a:bodyPr>
            <a:normAutofit fontScale="92500" lnSpcReduction="20000"/>
          </a:bodyPr>
          <a:lstStyle/>
          <a:p>
            <a:r>
              <a:rPr lang="en-US" dirty="0" smtClean="0">
                <a:solidFill>
                  <a:schemeClr val="bg1">
                    <a:lumMod val="65000"/>
                    <a:lumOff val="35000"/>
                  </a:schemeClr>
                </a:solidFill>
              </a:rPr>
              <a:t>Consistent krill predator ‘hot spots’</a:t>
            </a:r>
          </a:p>
          <a:p>
            <a:r>
              <a:rPr lang="en-US" dirty="0" err="1" smtClean="0">
                <a:solidFill>
                  <a:schemeClr val="bg1">
                    <a:lumMod val="65000"/>
                    <a:lumOff val="35000"/>
                  </a:schemeClr>
                </a:solidFill>
              </a:rPr>
              <a:t>Adelie</a:t>
            </a:r>
            <a:r>
              <a:rPr lang="en-US" dirty="0" smtClean="0">
                <a:solidFill>
                  <a:schemeClr val="bg1">
                    <a:lumMod val="65000"/>
                    <a:lumOff val="35000"/>
                  </a:schemeClr>
                </a:solidFill>
              </a:rPr>
              <a:t> penguins and </a:t>
            </a:r>
            <a:r>
              <a:rPr lang="en-US" dirty="0" err="1" smtClean="0">
                <a:solidFill>
                  <a:schemeClr val="bg1">
                    <a:lumMod val="65000"/>
                    <a:lumOff val="35000"/>
                  </a:schemeClr>
                </a:solidFill>
              </a:rPr>
              <a:t>Crabeater</a:t>
            </a:r>
            <a:r>
              <a:rPr lang="en-US" dirty="0" smtClean="0">
                <a:solidFill>
                  <a:schemeClr val="bg1">
                    <a:lumMod val="65000"/>
                    <a:lumOff val="35000"/>
                  </a:schemeClr>
                </a:solidFill>
              </a:rPr>
              <a:t> seal habitat: physical features/substrate</a:t>
            </a:r>
          </a:p>
          <a:p>
            <a:r>
              <a:rPr lang="en-US" dirty="0" smtClean="0">
                <a:solidFill>
                  <a:schemeClr val="bg1">
                    <a:lumMod val="65000"/>
                    <a:lumOff val="35000"/>
                  </a:schemeClr>
                </a:solidFill>
              </a:rPr>
              <a:t>Cetacean distribution: prey</a:t>
            </a:r>
          </a:p>
          <a:p>
            <a:r>
              <a:rPr lang="en-US" dirty="0" smtClean="0">
                <a:solidFill>
                  <a:schemeClr val="bg1">
                    <a:lumMod val="65000"/>
                    <a:lumOff val="35000"/>
                  </a:schemeClr>
                </a:solidFill>
              </a:rPr>
              <a:t>Niche stability: cetaceans &gt; penguins, seals</a:t>
            </a:r>
          </a:p>
          <a:p>
            <a:r>
              <a:rPr lang="en-US" dirty="0" smtClean="0">
                <a:solidFill>
                  <a:schemeClr val="bg1">
                    <a:lumMod val="65000"/>
                    <a:lumOff val="35000"/>
                  </a:schemeClr>
                </a:solidFill>
              </a:rPr>
              <a:t>High niche overlap between humpback and </a:t>
            </a:r>
            <a:r>
              <a:rPr lang="en-US" dirty="0" err="1" smtClean="0">
                <a:solidFill>
                  <a:schemeClr val="bg1">
                    <a:lumMod val="65000"/>
                    <a:lumOff val="35000"/>
                  </a:schemeClr>
                </a:solidFill>
              </a:rPr>
              <a:t>minke</a:t>
            </a:r>
            <a:r>
              <a:rPr lang="en-US" dirty="0" smtClean="0">
                <a:solidFill>
                  <a:schemeClr val="bg1">
                    <a:lumMod val="65000"/>
                    <a:lumOff val="35000"/>
                  </a:schemeClr>
                </a:solidFill>
              </a:rPr>
              <a:t> whales</a:t>
            </a:r>
          </a:p>
          <a:p>
            <a:pPr lvl="1"/>
            <a:r>
              <a:rPr lang="en-US" dirty="0" smtClean="0">
                <a:solidFill>
                  <a:schemeClr val="bg1">
                    <a:lumMod val="65000"/>
                    <a:lumOff val="35000"/>
                  </a:schemeClr>
                </a:solidFill>
              </a:rPr>
              <a:t>Less overlap in prey size preference</a:t>
            </a:r>
          </a:p>
          <a:p>
            <a:pPr lvl="1"/>
            <a:r>
              <a:rPr lang="en-US" dirty="0" smtClean="0">
                <a:solidFill>
                  <a:schemeClr val="bg1">
                    <a:lumMod val="65000"/>
                    <a:lumOff val="35000"/>
                  </a:schemeClr>
                </a:solidFill>
              </a:rPr>
              <a:t>Decrease competition</a:t>
            </a:r>
          </a:p>
          <a:p>
            <a:r>
              <a:rPr lang="en-US" dirty="0" smtClean="0">
                <a:solidFill>
                  <a:schemeClr val="bg1">
                    <a:lumMod val="65000"/>
                    <a:lumOff val="35000"/>
                  </a:schemeClr>
                </a:solidFill>
              </a:rPr>
              <a:t>Low niche overlap between whales and penguins</a:t>
            </a:r>
          </a:p>
          <a:p>
            <a:pPr lvl="1"/>
            <a:r>
              <a:rPr lang="en-US" dirty="0" smtClean="0">
                <a:solidFill>
                  <a:schemeClr val="bg1">
                    <a:lumMod val="65000"/>
                    <a:lumOff val="35000"/>
                  </a:schemeClr>
                </a:solidFill>
              </a:rPr>
              <a:t>Higher overlap in prey size preference</a:t>
            </a:r>
          </a:p>
          <a:p>
            <a:pPr lvl="1"/>
            <a:r>
              <a:rPr lang="en-US" dirty="0" smtClean="0">
                <a:solidFill>
                  <a:schemeClr val="bg1">
                    <a:lumMod val="65000"/>
                    <a:lumOff val="35000"/>
                  </a:schemeClr>
                </a:solidFill>
              </a:rPr>
              <a:t>Potential for increased competition with certain conditions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3000" fill="hold"/>
                                        <p:tgtEl>
                                          <p:spTgt spid="3">
                                            <p:txEl>
                                              <p:pRg st="0" end="0"/>
                                            </p:txEl>
                                          </p:spTgt>
                                        </p:tgtEl>
                                        <p:attrNameLst>
                                          <p:attrName>style.color</p:attrName>
                                        </p:attrNameLst>
                                      </p:cBhvr>
                                      <p:to>
                                        <a:schemeClr val="tx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p:cBhvr override="childStyle">
                                        <p:cTn id="10" dur="3000" fill="hold"/>
                                        <p:tgtEl>
                                          <p:spTgt spid="3">
                                            <p:txEl>
                                              <p:pRg st="1" end="1"/>
                                            </p:txEl>
                                          </p:spTgt>
                                        </p:tgtEl>
                                        <p:attrNameLst>
                                          <p:attrName>style.color</p:attrName>
                                        </p:attrNameLst>
                                      </p:cBhvr>
                                      <p:to>
                                        <a:schemeClr val="tx1"/>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p:cBhvr override="childStyle">
                                        <p:cTn id="14" dur="3000" fill="hold"/>
                                        <p:tgtEl>
                                          <p:spTgt spid="3">
                                            <p:txEl>
                                              <p:pRg st="2" end="2"/>
                                            </p:txEl>
                                          </p:spTgt>
                                        </p:tgtEl>
                                        <p:attrNameLst>
                                          <p:attrName>style.color</p:attrName>
                                        </p:attrNameLst>
                                      </p:cBhvr>
                                      <p:to>
                                        <a:schemeClr val="tx1"/>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p:cBhvr override="childStyle">
                                        <p:cTn id="18" dur="3000" fill="hold"/>
                                        <p:tgtEl>
                                          <p:spTgt spid="3">
                                            <p:txEl>
                                              <p:pRg st="3" end="3"/>
                                            </p:txEl>
                                          </p:spTgt>
                                        </p:tgtEl>
                                        <p:attrNameLst>
                                          <p:attrName>style.color</p:attrName>
                                        </p:attrNameLst>
                                      </p:cBhvr>
                                      <p:to>
                                        <a:schemeClr val="tx1"/>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0" nodeType="clickEffect">
                                  <p:stCondLst>
                                    <p:cond delay="0"/>
                                  </p:stCondLst>
                                  <p:childTnLst>
                                    <p:animClr clrSpc="rgb">
                                      <p:cBhvr override="childStyle">
                                        <p:cTn id="22" dur="3000" fill="hold"/>
                                        <p:tgtEl>
                                          <p:spTgt spid="3">
                                            <p:txEl>
                                              <p:pRg st="4" end="4"/>
                                            </p:txEl>
                                          </p:spTgt>
                                        </p:tgtEl>
                                        <p:attrNameLst>
                                          <p:attrName>style.color</p:attrName>
                                        </p:attrNameLst>
                                      </p:cBhvr>
                                      <p:to>
                                        <a:schemeClr val="tx1"/>
                                      </p:to>
                                    </p:animClr>
                                  </p:childTnLst>
                                </p:cTn>
                              </p:par>
                              <p:par>
                                <p:cTn id="23" presetID="3" presetClass="emph" presetSubtype="2" fill="hold" grpId="0" nodeType="withEffect">
                                  <p:stCondLst>
                                    <p:cond delay="0"/>
                                  </p:stCondLst>
                                  <p:childTnLst>
                                    <p:animClr clrSpc="rgb">
                                      <p:cBhvr override="childStyle">
                                        <p:cTn id="24" dur="3000" fill="hold"/>
                                        <p:tgtEl>
                                          <p:spTgt spid="3">
                                            <p:txEl>
                                              <p:pRg st="5" end="5"/>
                                            </p:txEl>
                                          </p:spTgt>
                                        </p:tgtEl>
                                        <p:attrNameLst>
                                          <p:attrName>style.color</p:attrName>
                                        </p:attrNameLst>
                                      </p:cBhvr>
                                      <p:to>
                                        <a:schemeClr val="tx1"/>
                                      </p:to>
                                    </p:animClr>
                                  </p:childTnLst>
                                </p:cTn>
                              </p:par>
                              <p:par>
                                <p:cTn id="25" presetID="3" presetClass="emph" presetSubtype="2" fill="hold" grpId="0" nodeType="withEffect">
                                  <p:stCondLst>
                                    <p:cond delay="0"/>
                                  </p:stCondLst>
                                  <p:childTnLst>
                                    <p:animClr clrSpc="rgb">
                                      <p:cBhvr override="childStyle">
                                        <p:cTn id="26" dur="3000" fill="hold"/>
                                        <p:tgtEl>
                                          <p:spTgt spid="3">
                                            <p:txEl>
                                              <p:pRg st="6" end="6"/>
                                            </p:txEl>
                                          </p:spTgt>
                                        </p:tgtEl>
                                        <p:attrNameLst>
                                          <p:attrName>style.color</p:attrName>
                                        </p:attrNameLst>
                                      </p:cBhvr>
                                      <p:to>
                                        <a:schemeClr val="tx1"/>
                                      </p:to>
                                    </p:animClr>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grpId="0" nodeType="clickEffect">
                                  <p:stCondLst>
                                    <p:cond delay="0"/>
                                  </p:stCondLst>
                                  <p:childTnLst>
                                    <p:animClr clrSpc="rgb">
                                      <p:cBhvr override="childStyle">
                                        <p:cTn id="30" dur="3000" fill="hold"/>
                                        <p:tgtEl>
                                          <p:spTgt spid="3">
                                            <p:txEl>
                                              <p:pRg st="7" end="7"/>
                                            </p:txEl>
                                          </p:spTgt>
                                        </p:tgtEl>
                                        <p:attrNameLst>
                                          <p:attrName>style.color</p:attrName>
                                        </p:attrNameLst>
                                      </p:cBhvr>
                                      <p:to>
                                        <a:schemeClr val="tx1"/>
                                      </p:to>
                                    </p:animClr>
                                  </p:childTnLst>
                                </p:cTn>
                              </p:par>
                              <p:par>
                                <p:cTn id="31" presetID="3" presetClass="emph" presetSubtype="2" fill="hold" grpId="0" nodeType="withEffect">
                                  <p:stCondLst>
                                    <p:cond delay="0"/>
                                  </p:stCondLst>
                                  <p:childTnLst>
                                    <p:animClr clrSpc="rgb">
                                      <p:cBhvr override="childStyle">
                                        <p:cTn id="32" dur="3000" fill="hold"/>
                                        <p:tgtEl>
                                          <p:spTgt spid="3">
                                            <p:txEl>
                                              <p:pRg st="8" end="8"/>
                                            </p:txEl>
                                          </p:spTgt>
                                        </p:tgtEl>
                                        <p:attrNameLst>
                                          <p:attrName>style.color</p:attrName>
                                        </p:attrNameLst>
                                      </p:cBhvr>
                                      <p:to>
                                        <a:schemeClr val="tx1"/>
                                      </p:to>
                                    </p:animClr>
                                  </p:childTnLst>
                                </p:cTn>
                              </p:par>
                              <p:par>
                                <p:cTn id="33" presetID="3" presetClass="emph" presetSubtype="2" fill="hold" grpId="0" nodeType="withEffect">
                                  <p:stCondLst>
                                    <p:cond delay="0"/>
                                  </p:stCondLst>
                                  <p:childTnLst>
                                    <p:animClr clrSpc="rgb">
                                      <p:cBhvr override="childStyle">
                                        <p:cTn id="34" dur="3000" fill="hold"/>
                                        <p:tgtEl>
                                          <p:spTgt spid="3">
                                            <p:txEl>
                                              <p:pRg st="9" end="9"/>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ntpen.jpg"/>
          <p:cNvPicPr>
            <a:picLocks noChangeAspect="1"/>
          </p:cNvPicPr>
          <p:nvPr/>
        </p:nvPicPr>
        <p:blipFill>
          <a:blip r:embed="rId2"/>
          <a:stretch>
            <a:fillRect/>
          </a:stretch>
        </p:blipFill>
        <p:spPr>
          <a:xfrm>
            <a:off x="5226956" y="2654300"/>
            <a:ext cx="3922080" cy="4164684"/>
          </a:xfrm>
          <a:prstGeom prst="rect">
            <a:avLst/>
          </a:prstGeom>
        </p:spPr>
      </p:pic>
      <p:sp>
        <p:nvSpPr>
          <p:cNvPr id="3" name="Text Placeholder 2"/>
          <p:cNvSpPr>
            <a:spLocks noGrp="1"/>
          </p:cNvSpPr>
          <p:nvPr>
            <p:ph type="body" sz="half" idx="1"/>
          </p:nvPr>
        </p:nvSpPr>
        <p:spPr>
          <a:xfrm>
            <a:off x="137047" y="838200"/>
            <a:ext cx="5979960" cy="5715000"/>
          </a:xfrm>
        </p:spPr>
        <p:txBody>
          <a:bodyPr/>
          <a:lstStyle/>
          <a:p>
            <a:r>
              <a:rPr lang="en-US" dirty="0" smtClean="0"/>
              <a:t>Negative trends in ice cover, duration, formation</a:t>
            </a:r>
          </a:p>
          <a:p>
            <a:pPr lvl="2"/>
            <a:r>
              <a:rPr lang="en-US" dirty="0" smtClean="0"/>
              <a:t>Regional and Bay scale</a:t>
            </a:r>
          </a:p>
          <a:p>
            <a:pPr lvl="2"/>
            <a:r>
              <a:rPr lang="en-US" dirty="0" smtClean="0"/>
              <a:t>80 fewer days of ice cover annually</a:t>
            </a:r>
          </a:p>
          <a:p>
            <a:r>
              <a:rPr lang="en-US" dirty="0" err="1" smtClean="0"/>
              <a:t>Gerlache</a:t>
            </a:r>
            <a:r>
              <a:rPr lang="en-US" dirty="0" smtClean="0"/>
              <a:t> Strait remains relatively ice free</a:t>
            </a:r>
          </a:p>
          <a:p>
            <a:pPr lvl="2"/>
            <a:r>
              <a:rPr lang="en-US" dirty="0" smtClean="0"/>
              <a:t>Compared to areas south, and adjacent bays</a:t>
            </a:r>
          </a:p>
          <a:p>
            <a:pPr lvl="2"/>
            <a:r>
              <a:rPr lang="en-US" dirty="0" smtClean="0"/>
              <a:t>Negative trend in ice cover and timing</a:t>
            </a:r>
            <a:endParaRPr lang="en-US" dirty="0"/>
          </a:p>
        </p:txBody>
      </p:sp>
      <p:sp>
        <p:nvSpPr>
          <p:cNvPr id="6" name="Title 1"/>
          <p:cNvSpPr>
            <a:spLocks noGrp="1"/>
          </p:cNvSpPr>
          <p:nvPr>
            <p:ph type="title"/>
          </p:nvPr>
        </p:nvSpPr>
        <p:spPr>
          <a:xfrm>
            <a:off x="988302" y="76200"/>
            <a:ext cx="7162800" cy="762000"/>
          </a:xfrm>
        </p:spPr>
        <p:txBody>
          <a:bodyPr>
            <a:normAutofit fontScale="90000"/>
          </a:bodyPr>
          <a:lstStyle/>
          <a:p>
            <a:r>
              <a:rPr lang="en-US" dirty="0" smtClean="0"/>
              <a:t>WAP Sea Ice Change: Summary</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241300"/>
            <a:ext cx="7162800" cy="762000"/>
          </a:xfrm>
        </p:spPr>
        <p:txBody>
          <a:bodyPr/>
          <a:lstStyle/>
          <a:p>
            <a:r>
              <a:rPr lang="en-US" dirty="0" smtClean="0"/>
              <a:t>Next Steps</a:t>
            </a:r>
            <a:endParaRPr lang="en-US" dirty="0"/>
          </a:p>
        </p:txBody>
      </p:sp>
      <p:pic>
        <p:nvPicPr>
          <p:cNvPr id="9" name="Picture 3" descr="127a-ADCP black-1.jpeg"/>
          <p:cNvPicPr>
            <a:picLocks noChangeAspect="1"/>
          </p:cNvPicPr>
          <p:nvPr/>
        </p:nvPicPr>
        <p:blipFill>
          <a:blip r:embed="rId2"/>
          <a:srcRect l="6506"/>
          <a:stretch>
            <a:fillRect/>
          </a:stretch>
        </p:blipFill>
        <p:spPr bwMode="auto">
          <a:xfrm>
            <a:off x="3975100" y="3871702"/>
            <a:ext cx="5016500" cy="2090347"/>
          </a:xfrm>
          <a:prstGeom prst="rect">
            <a:avLst/>
          </a:prstGeom>
          <a:noFill/>
          <a:ln w="9525">
            <a:noFill/>
            <a:miter lim="800000"/>
            <a:headEnd/>
            <a:tailEnd/>
          </a:ln>
        </p:spPr>
      </p:pic>
      <p:pic>
        <p:nvPicPr>
          <p:cNvPr id="10" name="Picture 1"/>
          <p:cNvPicPr>
            <a:picLocks noChangeAspect="1" noChangeArrowheads="1"/>
          </p:cNvPicPr>
          <p:nvPr/>
        </p:nvPicPr>
        <p:blipFill>
          <a:blip r:embed="rId3"/>
          <a:srcRect l="14000" t="3310" r="9500" b="37241"/>
          <a:stretch>
            <a:fillRect/>
          </a:stretch>
        </p:blipFill>
        <p:spPr bwMode="auto">
          <a:xfrm>
            <a:off x="3938316" y="1054100"/>
            <a:ext cx="5078683" cy="2565400"/>
          </a:xfrm>
          <a:prstGeom prst="rect">
            <a:avLst/>
          </a:prstGeom>
          <a:noFill/>
          <a:ln w="9525">
            <a:noFill/>
            <a:miter lim="800000"/>
            <a:headEnd/>
            <a:tailEnd/>
          </a:ln>
        </p:spPr>
      </p:pic>
      <p:sp>
        <p:nvSpPr>
          <p:cNvPr id="11" name="TextBox 10"/>
          <p:cNvSpPr txBox="1"/>
          <p:nvPr/>
        </p:nvSpPr>
        <p:spPr>
          <a:xfrm>
            <a:off x="177801" y="1002268"/>
            <a:ext cx="4076700" cy="3970318"/>
          </a:xfrm>
          <a:prstGeom prst="rect">
            <a:avLst/>
          </a:prstGeom>
          <a:noFill/>
        </p:spPr>
        <p:txBody>
          <a:bodyPr wrap="square" rtlCol="0">
            <a:spAutoFit/>
          </a:bodyPr>
          <a:lstStyle/>
          <a:p>
            <a:r>
              <a:rPr lang="en-US" sz="2800" dirty="0" smtClean="0"/>
              <a:t>- Focused tagging work across taxonomic groups</a:t>
            </a:r>
          </a:p>
          <a:p>
            <a:r>
              <a:rPr lang="en-US" sz="2800" dirty="0" smtClean="0"/>
              <a:t>- Determine actual prey preferences</a:t>
            </a:r>
          </a:p>
          <a:p>
            <a:pPr>
              <a:buFontTx/>
              <a:buChar char="-"/>
            </a:pPr>
            <a:r>
              <a:rPr lang="en-US" sz="2800" dirty="0" smtClean="0"/>
              <a:t>Vertical resource partitioning</a:t>
            </a:r>
          </a:p>
          <a:p>
            <a:pPr>
              <a:buFontTx/>
              <a:buChar char="-"/>
            </a:pPr>
            <a:r>
              <a:rPr lang="en-US" sz="2800" dirty="0" smtClean="0"/>
              <a:t> Regional differences in krill requirements</a:t>
            </a:r>
          </a:p>
          <a:p>
            <a:endParaRPr lang="en-US" sz="2800"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533400" y="152400"/>
            <a:ext cx="8763000" cy="1219200"/>
          </a:xfrm>
        </p:spPr>
        <p:txBody>
          <a:bodyPr/>
          <a:lstStyle/>
          <a:p>
            <a:pPr algn="l"/>
            <a:r>
              <a:rPr lang="en-US" sz="3600" b="1" dirty="0"/>
              <a:t>Getting There and </a:t>
            </a:r>
            <a:r>
              <a:rPr lang="en-US" sz="3600" b="1" dirty="0" smtClean="0"/>
              <a:t>Back</a:t>
            </a:r>
            <a:endParaRPr lang="en-US" sz="3200" b="1" dirty="0"/>
          </a:p>
        </p:txBody>
      </p:sp>
      <p:pic>
        <p:nvPicPr>
          <p:cNvPr id="131077" name="Picture 5"/>
          <p:cNvPicPr>
            <a:picLocks noChangeAspect="1" noChangeArrowheads="1"/>
          </p:cNvPicPr>
          <p:nvPr/>
        </p:nvPicPr>
        <p:blipFill>
          <a:blip r:embed="rId3"/>
          <a:srcRect l="10157" t="20955" r="8887"/>
          <a:stretch>
            <a:fillRect/>
          </a:stretch>
        </p:blipFill>
        <p:spPr bwMode="auto">
          <a:xfrm>
            <a:off x="4819383" y="2235200"/>
            <a:ext cx="4308337" cy="2804513"/>
          </a:xfrm>
          <a:prstGeom prst="rect">
            <a:avLst/>
          </a:prstGeom>
          <a:noFill/>
          <a:ln w="9525">
            <a:noFill/>
            <a:miter lim="800000"/>
            <a:headEnd/>
            <a:tailEnd/>
          </a:ln>
          <a:effectLst/>
        </p:spPr>
      </p:pic>
      <p:pic>
        <p:nvPicPr>
          <p:cNvPr id="6" name="Picture 5" descr="nbpalmer_landing.jpg"/>
          <p:cNvPicPr>
            <a:picLocks noChangeAspect="1"/>
          </p:cNvPicPr>
          <p:nvPr/>
        </p:nvPicPr>
        <p:blipFill>
          <a:blip r:embed="rId4"/>
          <a:srcRect t="22472" r="20000" b="9988"/>
          <a:stretch>
            <a:fillRect/>
          </a:stretch>
        </p:blipFill>
        <p:spPr>
          <a:xfrm>
            <a:off x="-33" y="2235201"/>
            <a:ext cx="4978433" cy="2804513"/>
          </a:xfrm>
          <a:prstGeom prst="rect">
            <a:avLst/>
          </a:prstGeom>
        </p:spPr>
      </p:pic>
      <p:sp>
        <p:nvSpPr>
          <p:cNvPr id="7" name="TextBox 6"/>
          <p:cNvSpPr txBox="1"/>
          <p:nvPr/>
        </p:nvSpPr>
        <p:spPr>
          <a:xfrm>
            <a:off x="533400" y="5130800"/>
            <a:ext cx="8064500" cy="707886"/>
          </a:xfrm>
          <a:prstGeom prst="rect">
            <a:avLst/>
          </a:prstGeom>
          <a:noFill/>
        </p:spPr>
        <p:txBody>
          <a:bodyPr wrap="square" rtlCol="0">
            <a:spAutoFit/>
          </a:bodyPr>
          <a:lstStyle/>
          <a:p>
            <a:r>
              <a:rPr lang="en-US" sz="2000" dirty="0" smtClean="0"/>
              <a:t>RVIB Nathaniel B Palmer						ARSV Lawrence M Gould		</a:t>
            </a:r>
            <a:endParaRPr lang="en-US" sz="2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457200"/>
            <a:ext cx="8813800" cy="762000"/>
          </a:xfrm>
        </p:spPr>
        <p:txBody>
          <a:bodyPr>
            <a:noAutofit/>
          </a:bodyPr>
          <a:lstStyle/>
          <a:p>
            <a:r>
              <a:rPr lang="en-US" sz="2800" u="sng" dirty="0" smtClean="0"/>
              <a:t>M</a:t>
            </a:r>
            <a:r>
              <a:rPr lang="en-US" sz="2800" dirty="0" smtClean="0"/>
              <a:t>ulti-scale </a:t>
            </a:r>
            <a:r>
              <a:rPr lang="en-US" sz="2800" u="sng" dirty="0" smtClean="0"/>
              <a:t>I</a:t>
            </a:r>
            <a:r>
              <a:rPr lang="en-US" sz="2800" dirty="0" smtClean="0"/>
              <a:t>nterdisciplinary </a:t>
            </a:r>
            <a:r>
              <a:rPr lang="en-US" sz="2800" u="sng" dirty="0" smtClean="0"/>
              <a:t>S</a:t>
            </a:r>
            <a:r>
              <a:rPr lang="en-US" sz="2800" dirty="0" smtClean="0"/>
              <a:t>tudy of </a:t>
            </a:r>
            <a:r>
              <a:rPr lang="en-US" sz="2800" u="sng" dirty="0" smtClean="0"/>
              <a:t>H</a:t>
            </a:r>
            <a:r>
              <a:rPr lang="en-US" sz="2800" dirty="0" smtClean="0"/>
              <a:t>umpbacks </a:t>
            </a:r>
            <a:r>
              <a:rPr lang="en-US" sz="2800" u="sng" dirty="0" smtClean="0"/>
              <a:t>A</a:t>
            </a:r>
            <a:r>
              <a:rPr lang="en-US" sz="2800" dirty="0" smtClean="0"/>
              <a:t>nd </a:t>
            </a:r>
            <a:r>
              <a:rPr lang="en-US" sz="2800" u="sng" dirty="0" smtClean="0"/>
              <a:t>P</a:t>
            </a:r>
            <a:r>
              <a:rPr lang="en-US" sz="2800" dirty="0" smtClean="0"/>
              <a:t>rey</a:t>
            </a:r>
            <a:endParaRPr lang="en-US" sz="2800" dirty="0"/>
          </a:p>
        </p:txBody>
      </p:sp>
      <p:sp>
        <p:nvSpPr>
          <p:cNvPr id="5" name="Content Placeholder 4"/>
          <p:cNvSpPr>
            <a:spLocks noGrp="1"/>
          </p:cNvSpPr>
          <p:nvPr>
            <p:ph sz="quarter" idx="3"/>
          </p:nvPr>
        </p:nvSpPr>
        <p:spPr/>
        <p:txBody>
          <a:bodyPr/>
          <a:lstStyle/>
          <a:p>
            <a:endParaRPr lang="en-US"/>
          </a:p>
        </p:txBody>
      </p:sp>
      <p:pic>
        <p:nvPicPr>
          <p:cNvPr id="6" name="Picture 5" descr="20090507-IMG_1874.jpg"/>
          <p:cNvPicPr>
            <a:picLocks noChangeAspect="1"/>
          </p:cNvPicPr>
          <p:nvPr/>
        </p:nvPicPr>
        <p:blipFill>
          <a:blip r:embed="rId2"/>
          <a:stretch>
            <a:fillRect/>
          </a:stretch>
        </p:blipFill>
        <p:spPr>
          <a:xfrm>
            <a:off x="0" y="1879600"/>
            <a:ext cx="9144000" cy="47498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162800" cy="762000"/>
          </a:xfrm>
        </p:spPr>
        <p:txBody>
          <a:bodyPr/>
          <a:lstStyle/>
          <a:p>
            <a:r>
              <a:rPr lang="en-US" dirty="0" smtClean="0"/>
              <a:t>Conclusions</a:t>
            </a:r>
            <a:endParaRPr lang="en-US" dirty="0"/>
          </a:p>
        </p:txBody>
      </p:sp>
      <p:sp>
        <p:nvSpPr>
          <p:cNvPr id="3" name="Text Placeholder 2"/>
          <p:cNvSpPr>
            <a:spLocks noGrp="1"/>
          </p:cNvSpPr>
          <p:nvPr>
            <p:ph type="body" sz="half" idx="1"/>
          </p:nvPr>
        </p:nvSpPr>
        <p:spPr>
          <a:xfrm>
            <a:off x="183056" y="914400"/>
            <a:ext cx="8614866" cy="5715000"/>
          </a:xfrm>
          <a:ln>
            <a:solidFill>
              <a:schemeClr val="tx1"/>
            </a:solidFill>
          </a:ln>
        </p:spPr>
        <p:txBody>
          <a:bodyPr>
            <a:normAutofit fontScale="92500"/>
          </a:bodyPr>
          <a:lstStyle/>
          <a:p>
            <a:r>
              <a:rPr lang="en-US" dirty="0" smtClean="0">
                <a:solidFill>
                  <a:schemeClr val="bg1">
                    <a:lumMod val="65000"/>
                    <a:lumOff val="35000"/>
                  </a:schemeClr>
                </a:solidFill>
              </a:rPr>
              <a:t>Krill may be greatly affected by changes in sea ice</a:t>
            </a:r>
          </a:p>
          <a:p>
            <a:pPr lvl="1"/>
            <a:r>
              <a:rPr lang="en-US" dirty="0" smtClean="0">
                <a:solidFill>
                  <a:schemeClr val="bg1">
                    <a:lumMod val="65000"/>
                    <a:lumOff val="35000"/>
                  </a:schemeClr>
                </a:solidFill>
              </a:rPr>
              <a:t>Decreased habitat</a:t>
            </a:r>
          </a:p>
          <a:p>
            <a:pPr lvl="1"/>
            <a:r>
              <a:rPr lang="en-US" dirty="0" smtClean="0">
                <a:solidFill>
                  <a:schemeClr val="bg1">
                    <a:lumMod val="65000"/>
                    <a:lumOff val="35000"/>
                  </a:schemeClr>
                </a:solidFill>
              </a:rPr>
              <a:t>Increased predation pressure</a:t>
            </a:r>
          </a:p>
          <a:p>
            <a:r>
              <a:rPr lang="en-US" dirty="0" smtClean="0">
                <a:solidFill>
                  <a:schemeClr val="bg1">
                    <a:lumMod val="65000"/>
                    <a:lumOff val="35000"/>
                  </a:schemeClr>
                </a:solidFill>
              </a:rPr>
              <a:t>Krill predators are being affected by climate driven changes</a:t>
            </a:r>
          </a:p>
          <a:p>
            <a:pPr lvl="1"/>
            <a:r>
              <a:rPr lang="en-US" dirty="0" smtClean="0">
                <a:solidFill>
                  <a:schemeClr val="bg1">
                    <a:lumMod val="65000"/>
                    <a:lumOff val="35000"/>
                  </a:schemeClr>
                </a:solidFill>
              </a:rPr>
              <a:t>Ecological niches</a:t>
            </a:r>
          </a:p>
          <a:p>
            <a:pPr lvl="1"/>
            <a:r>
              <a:rPr lang="en-US" dirty="0" smtClean="0">
                <a:solidFill>
                  <a:schemeClr val="bg1">
                    <a:lumMod val="65000"/>
                    <a:lumOff val="35000"/>
                  </a:schemeClr>
                </a:solidFill>
              </a:rPr>
              <a:t>Potential for competition between taxonomic groups</a:t>
            </a:r>
          </a:p>
          <a:p>
            <a:r>
              <a:rPr lang="en-US" dirty="0" smtClean="0">
                <a:solidFill>
                  <a:schemeClr val="bg1">
                    <a:lumMod val="65000"/>
                    <a:lumOff val="35000"/>
                  </a:schemeClr>
                </a:solidFill>
              </a:rPr>
              <a:t>Understanding individual foraging behavior from tag data will:</a:t>
            </a:r>
          </a:p>
          <a:p>
            <a:pPr lvl="1"/>
            <a:r>
              <a:rPr lang="en-US" dirty="0" smtClean="0">
                <a:solidFill>
                  <a:schemeClr val="bg1">
                    <a:lumMod val="65000"/>
                    <a:lumOff val="35000"/>
                  </a:schemeClr>
                </a:solidFill>
              </a:rPr>
              <a:t> elucidate ecological interactions between predators-prey </a:t>
            </a:r>
          </a:p>
          <a:p>
            <a:pPr lvl="1"/>
            <a:r>
              <a:rPr lang="en-US" dirty="0" smtClean="0">
                <a:solidFill>
                  <a:schemeClr val="bg1">
                    <a:lumMod val="65000"/>
                    <a:lumOff val="35000"/>
                  </a:schemeClr>
                </a:solidFill>
              </a:rPr>
              <a:t>Allow for comparison across predators</a:t>
            </a:r>
            <a:endParaRPr lang="en-US" dirty="0">
              <a:solidFill>
                <a:schemeClr val="bg1">
                  <a:lumMod val="65000"/>
                  <a:lumOff val="3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2000" fill="hold"/>
                                        <p:tgtEl>
                                          <p:spTgt spid="3">
                                            <p:txEl>
                                              <p:pRg st="0" end="0"/>
                                            </p:txEl>
                                          </p:spTgt>
                                        </p:tgtEl>
                                        <p:attrNameLst>
                                          <p:attrName>style.color</p:attrName>
                                        </p:attrNameLst>
                                      </p:cBhvr>
                                      <p:to>
                                        <a:schemeClr val="tx1"/>
                                      </p:to>
                                    </p:animClr>
                                  </p:childTnLst>
                                </p:cTn>
                              </p:par>
                              <p:par>
                                <p:cTn id="7" presetID="3" presetClass="emph" presetSubtype="2" fill="hold" grpId="0" nodeType="withEffect">
                                  <p:stCondLst>
                                    <p:cond delay="0"/>
                                  </p:stCondLst>
                                  <p:childTnLst>
                                    <p:animClr clrSpc="rgb">
                                      <p:cBhvr override="childStyle">
                                        <p:cTn id="8" dur="2000" fill="hold"/>
                                        <p:tgtEl>
                                          <p:spTgt spid="3">
                                            <p:txEl>
                                              <p:pRg st="1" end="1"/>
                                            </p:txEl>
                                          </p:spTgt>
                                        </p:tgtEl>
                                        <p:attrNameLst>
                                          <p:attrName>style.color</p:attrName>
                                        </p:attrNameLst>
                                      </p:cBhvr>
                                      <p:to>
                                        <a:schemeClr val="tx1"/>
                                      </p:to>
                                    </p:animClr>
                                  </p:childTnLst>
                                </p:cTn>
                              </p:par>
                              <p:par>
                                <p:cTn id="9" presetID="3" presetClass="emph" presetSubtype="2" fill="hold" grpId="0" nodeType="withEffect">
                                  <p:stCondLst>
                                    <p:cond delay="0"/>
                                  </p:stCondLst>
                                  <p:childTnLst>
                                    <p:animClr clrSpc="rgb">
                                      <p:cBhvr override="childStyle">
                                        <p:cTn id="10" dur="2000" fill="hold"/>
                                        <p:tgtEl>
                                          <p:spTgt spid="3">
                                            <p:txEl>
                                              <p:pRg st="2" end="2"/>
                                            </p:txEl>
                                          </p:spTgt>
                                        </p:tgtEl>
                                        <p:attrNameLst>
                                          <p:attrName>style.color</p:attrName>
                                        </p:attrNameLst>
                                      </p:cBhvr>
                                      <p:to>
                                        <a:schemeClr val="tx1"/>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p:cBhvr override="childStyle">
                                        <p:cTn id="14" dur="2000" fill="hold"/>
                                        <p:tgtEl>
                                          <p:spTgt spid="3">
                                            <p:txEl>
                                              <p:pRg st="3" end="3"/>
                                            </p:txEl>
                                          </p:spTgt>
                                        </p:tgtEl>
                                        <p:attrNameLst>
                                          <p:attrName>style.color</p:attrName>
                                        </p:attrNameLst>
                                      </p:cBhvr>
                                      <p:to>
                                        <a:schemeClr val="tx1"/>
                                      </p:to>
                                    </p:animClr>
                                  </p:childTnLst>
                                </p:cTn>
                              </p:par>
                              <p:par>
                                <p:cTn id="15" presetID="3" presetClass="emph" presetSubtype="2" fill="hold" grpId="0" nodeType="withEffect">
                                  <p:stCondLst>
                                    <p:cond delay="0"/>
                                  </p:stCondLst>
                                  <p:childTnLst>
                                    <p:animClr clrSpc="rgb">
                                      <p:cBhvr override="childStyle">
                                        <p:cTn id="16" dur="2000" fill="hold"/>
                                        <p:tgtEl>
                                          <p:spTgt spid="3">
                                            <p:txEl>
                                              <p:pRg st="4" end="4"/>
                                            </p:txEl>
                                          </p:spTgt>
                                        </p:tgtEl>
                                        <p:attrNameLst>
                                          <p:attrName>style.color</p:attrName>
                                        </p:attrNameLst>
                                      </p:cBhvr>
                                      <p:to>
                                        <a:schemeClr val="tx1"/>
                                      </p:to>
                                    </p:animClr>
                                  </p:childTnLst>
                                </p:cTn>
                              </p:par>
                              <p:par>
                                <p:cTn id="17" presetID="3" presetClass="emph" presetSubtype="2" fill="hold" grpId="0" nodeType="withEffect">
                                  <p:stCondLst>
                                    <p:cond delay="0"/>
                                  </p:stCondLst>
                                  <p:childTnLst>
                                    <p:animClr clrSpc="rgb">
                                      <p:cBhvr override="childStyle">
                                        <p:cTn id="18" dur="2000" fill="hold"/>
                                        <p:tgtEl>
                                          <p:spTgt spid="3">
                                            <p:txEl>
                                              <p:pRg st="5" end="5"/>
                                            </p:txEl>
                                          </p:spTgt>
                                        </p:tgtEl>
                                        <p:attrNameLst>
                                          <p:attrName>style.color</p:attrName>
                                        </p:attrNameLst>
                                      </p:cBhvr>
                                      <p:to>
                                        <a:schemeClr val="tx1"/>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0" nodeType="clickEffect">
                                  <p:stCondLst>
                                    <p:cond delay="0"/>
                                  </p:stCondLst>
                                  <p:childTnLst>
                                    <p:animClr clrSpc="rgb">
                                      <p:cBhvr override="childStyle">
                                        <p:cTn id="22" dur="2000" fill="hold"/>
                                        <p:tgtEl>
                                          <p:spTgt spid="3">
                                            <p:txEl>
                                              <p:pRg st="6" end="6"/>
                                            </p:txEl>
                                          </p:spTgt>
                                        </p:tgtEl>
                                        <p:attrNameLst>
                                          <p:attrName>style.color</p:attrName>
                                        </p:attrNameLst>
                                      </p:cBhvr>
                                      <p:to>
                                        <a:schemeClr val="tx1"/>
                                      </p:to>
                                    </p:animClr>
                                  </p:childTnLst>
                                </p:cTn>
                              </p:par>
                              <p:par>
                                <p:cTn id="23" presetID="3" presetClass="emph" presetSubtype="2" fill="hold" grpId="0" nodeType="withEffect">
                                  <p:stCondLst>
                                    <p:cond delay="0"/>
                                  </p:stCondLst>
                                  <p:childTnLst>
                                    <p:animClr clrSpc="rgb">
                                      <p:cBhvr override="childStyle">
                                        <p:cTn id="24" dur="2000" fill="hold"/>
                                        <p:tgtEl>
                                          <p:spTgt spid="3">
                                            <p:txEl>
                                              <p:pRg st="7" end="7"/>
                                            </p:txEl>
                                          </p:spTgt>
                                        </p:tgtEl>
                                        <p:attrNameLst>
                                          <p:attrName>style.color</p:attrName>
                                        </p:attrNameLst>
                                      </p:cBhvr>
                                      <p:to>
                                        <a:schemeClr val="tx1"/>
                                      </p:to>
                                    </p:animClr>
                                  </p:childTnLst>
                                </p:cTn>
                              </p:par>
                              <p:par>
                                <p:cTn id="25" presetID="3" presetClass="emph" presetSubtype="2" fill="hold" grpId="0" nodeType="withEffect">
                                  <p:stCondLst>
                                    <p:cond delay="0"/>
                                  </p:stCondLst>
                                  <p:childTnLst>
                                    <p:animClr clrSpc="rgb">
                                      <p:cBhvr override="childStyle">
                                        <p:cTn id="26" dur="2000" fill="hold"/>
                                        <p:tgtEl>
                                          <p:spTgt spid="3">
                                            <p:txEl>
                                              <p:pRg st="8" end="8"/>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162800" cy="762000"/>
          </a:xfrm>
        </p:spPr>
        <p:txBody>
          <a:bodyPr/>
          <a:lstStyle/>
          <a:p>
            <a:r>
              <a:rPr lang="en-US" dirty="0" smtClean="0"/>
              <a:t>Conclusions</a:t>
            </a:r>
            <a:endParaRPr lang="en-US" dirty="0"/>
          </a:p>
        </p:txBody>
      </p:sp>
      <p:sp>
        <p:nvSpPr>
          <p:cNvPr id="3" name="Text Placeholder 2"/>
          <p:cNvSpPr>
            <a:spLocks noGrp="1"/>
          </p:cNvSpPr>
          <p:nvPr>
            <p:ph type="body" sz="half" idx="1"/>
          </p:nvPr>
        </p:nvSpPr>
        <p:spPr>
          <a:xfrm>
            <a:off x="114300" y="1409700"/>
            <a:ext cx="8813800" cy="5715000"/>
          </a:xfrm>
        </p:spPr>
        <p:txBody>
          <a:bodyPr/>
          <a:lstStyle/>
          <a:p>
            <a:r>
              <a:rPr lang="en-US" dirty="0" smtClean="0"/>
              <a:t>Krill predator hot-spots exist throughout the WAP</a:t>
            </a:r>
          </a:p>
          <a:p>
            <a:r>
              <a:rPr lang="en-US" dirty="0" smtClean="0"/>
              <a:t>Species composition changes with changing ice cover</a:t>
            </a:r>
          </a:p>
          <a:p>
            <a:r>
              <a:rPr lang="en-US" dirty="0" smtClean="0"/>
              <a:t>Ecological niches differ between predators and between years</a:t>
            </a:r>
          </a:p>
          <a:p>
            <a:r>
              <a:rPr lang="en-US" dirty="0" smtClean="0"/>
              <a:t>Potential for competitive interactions exists</a:t>
            </a:r>
          </a:p>
          <a:p>
            <a:r>
              <a:rPr lang="en-US" dirty="0" smtClean="0"/>
              <a:t>Ability to measure foraging behavior and feeding rates concurrent with measurements of prey is paramount</a:t>
            </a:r>
          </a:p>
          <a:p>
            <a:endParaRPr lang="en-US" dirty="0" smtClean="0"/>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DCP_6322.JPG"/>
          <p:cNvPicPr>
            <a:picLocks noChangeAspect="1"/>
          </p:cNvPicPr>
          <p:nvPr/>
        </p:nvPicPr>
        <p:blipFill>
          <a:blip r:embed="rId2"/>
          <a:stretch>
            <a:fillRect/>
          </a:stretch>
        </p:blipFill>
        <p:spPr>
          <a:xfrm>
            <a:off x="444500" y="669337"/>
            <a:ext cx="8267699" cy="5516385"/>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ASF_1288.JPG"/>
          <p:cNvPicPr>
            <a:picLocks noChangeAspect="1"/>
          </p:cNvPicPr>
          <p:nvPr/>
        </p:nvPicPr>
        <p:blipFill>
          <a:blip r:embed="rId2"/>
          <a:stretch>
            <a:fillRect/>
          </a:stretch>
        </p:blipFill>
        <p:spPr>
          <a:xfrm>
            <a:off x="0" y="1"/>
            <a:ext cx="9144000"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7" name="Rectangle 3"/>
          <p:cNvSpPr>
            <a:spLocks noGrp="1" noChangeArrowheads="1"/>
          </p:cNvSpPr>
          <p:nvPr>
            <p:ph type="body" idx="1"/>
          </p:nvPr>
        </p:nvSpPr>
        <p:spPr>
          <a:xfrm>
            <a:off x="457200" y="2133600"/>
            <a:ext cx="8534400" cy="4305300"/>
          </a:xfrm>
          <a:noFill/>
        </p:spPr>
        <p:txBody>
          <a:bodyPr>
            <a:noAutofit/>
          </a:bodyPr>
          <a:lstStyle/>
          <a:p>
            <a:r>
              <a:rPr lang="en-US" dirty="0">
                <a:solidFill>
                  <a:schemeClr val="tx1"/>
                </a:solidFill>
              </a:rPr>
              <a:t>Use emerging technology and multidisciplinary research</a:t>
            </a:r>
          </a:p>
          <a:p>
            <a:r>
              <a:rPr lang="en-US" dirty="0">
                <a:solidFill>
                  <a:schemeClr val="tx1"/>
                </a:solidFill>
              </a:rPr>
              <a:t>Test hypotheses regarding interactions between environment, krill, and predators</a:t>
            </a:r>
          </a:p>
          <a:p>
            <a:r>
              <a:rPr lang="en-US" dirty="0">
                <a:solidFill>
                  <a:schemeClr val="tx1"/>
                </a:solidFill>
              </a:rPr>
              <a:t>To understand the physical and biological factors that contribute to enhanced Antarctic krill growth, reproduction, recruitment and survivorship</a:t>
            </a:r>
          </a:p>
          <a:p>
            <a:endParaRPr lang="en-US" dirty="0">
              <a:solidFill>
                <a:schemeClr val="tx1"/>
              </a:solidFill>
            </a:endParaRPr>
          </a:p>
        </p:txBody>
      </p:sp>
      <p:sp>
        <p:nvSpPr>
          <p:cNvPr id="164868" name="Rectangle 4"/>
          <p:cNvSpPr>
            <a:spLocks noChangeArrowheads="1"/>
          </p:cNvSpPr>
          <p:nvPr/>
        </p:nvSpPr>
        <p:spPr bwMode="auto">
          <a:xfrm>
            <a:off x="457200" y="228600"/>
            <a:ext cx="8229600" cy="1143000"/>
          </a:xfrm>
          <a:prstGeom prst="rect">
            <a:avLst/>
          </a:prstGeom>
          <a:noFill/>
          <a:ln w="9525">
            <a:noFill/>
            <a:miter lim="800000"/>
            <a:headEnd/>
            <a:tailEnd/>
          </a:ln>
          <a:effectLst/>
        </p:spPr>
        <p:txBody>
          <a:bodyPr anchor="ctr">
            <a:prstTxWarp prst="textNoShape">
              <a:avLst/>
            </a:prstTxWarp>
          </a:bodyPr>
          <a:lstStyle/>
          <a:p>
            <a:r>
              <a:rPr lang="en-US" sz="4400" b="1">
                <a:solidFill>
                  <a:schemeClr val="tx2"/>
                </a:solidFill>
              </a:rPr>
              <a:t>SO GLOBEC</a:t>
            </a:r>
          </a:p>
        </p:txBody>
      </p:sp>
      <p:pic>
        <p:nvPicPr>
          <p:cNvPr id="164870" name="Picture 6" descr="program_logo"/>
          <p:cNvPicPr>
            <a:picLocks noChangeAspect="1" noChangeArrowheads="1"/>
          </p:cNvPicPr>
          <p:nvPr/>
        </p:nvPicPr>
        <p:blipFill>
          <a:blip r:embed="rId3"/>
          <a:srcRect/>
          <a:stretch>
            <a:fillRect/>
          </a:stretch>
        </p:blipFill>
        <p:spPr bwMode="auto">
          <a:xfrm>
            <a:off x="6959205" y="76200"/>
            <a:ext cx="2032396" cy="20574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pPr algn="l"/>
            <a:r>
              <a:rPr lang="en-US" dirty="0" smtClean="0"/>
              <a:t>Western Antarctic </a:t>
            </a:r>
            <a:r>
              <a:rPr lang="en-US" dirty="0"/>
              <a:t>Peninsula (WAP)</a:t>
            </a:r>
          </a:p>
        </p:txBody>
      </p:sp>
      <p:pic>
        <p:nvPicPr>
          <p:cNvPr id="33795" name="Picture 3"/>
          <p:cNvPicPr>
            <a:picLocks noChangeAspect="1" noChangeArrowheads="1"/>
          </p:cNvPicPr>
          <p:nvPr/>
        </p:nvPicPr>
        <p:blipFill>
          <a:blip r:embed="rId3"/>
          <a:srcRect/>
          <a:stretch>
            <a:fillRect/>
          </a:stretch>
        </p:blipFill>
        <p:spPr bwMode="auto">
          <a:xfrm>
            <a:off x="4722709" y="1676399"/>
            <a:ext cx="4522891" cy="5013325"/>
          </a:xfrm>
          <a:prstGeom prst="rect">
            <a:avLst/>
          </a:prstGeom>
          <a:noFill/>
          <a:ln w="9525">
            <a:noFill/>
            <a:miter lim="800000"/>
            <a:headEnd/>
            <a:tailEnd/>
          </a:ln>
          <a:effectLst/>
        </p:spPr>
      </p:pic>
      <p:sp>
        <p:nvSpPr>
          <p:cNvPr id="33797" name="Text Box 5"/>
          <p:cNvSpPr txBox="1">
            <a:spLocks noChangeArrowheads="1"/>
          </p:cNvSpPr>
          <p:nvPr/>
        </p:nvSpPr>
        <p:spPr bwMode="auto">
          <a:xfrm>
            <a:off x="6192838" y="6384925"/>
            <a:ext cx="2951162" cy="396875"/>
          </a:xfrm>
          <a:prstGeom prst="rect">
            <a:avLst/>
          </a:prstGeom>
          <a:noFill/>
          <a:ln w="9525">
            <a:noFill/>
            <a:miter lim="800000"/>
            <a:headEnd/>
            <a:tailEnd/>
          </a:ln>
          <a:effectLst/>
        </p:spPr>
        <p:txBody>
          <a:bodyPr wrap="none">
            <a:prstTxWarp prst="textNoShape">
              <a:avLst/>
            </a:prstTxWarp>
            <a:spAutoFit/>
          </a:bodyPr>
          <a:lstStyle/>
          <a:p>
            <a:r>
              <a:rPr lang="en-US" sz="1000"/>
              <a:t/>
            </a:r>
            <a:br>
              <a:rPr lang="en-US" sz="1000"/>
            </a:br>
            <a:r>
              <a:rPr lang="en-US" sz="1000"/>
              <a:t>www.studentsonice.com/.../antpenmapNDSU.jpg </a:t>
            </a:r>
          </a:p>
        </p:txBody>
      </p:sp>
      <p:sp>
        <p:nvSpPr>
          <p:cNvPr id="33798" name="Rectangle 6"/>
          <p:cNvSpPr>
            <a:spLocks noChangeArrowheads="1"/>
          </p:cNvSpPr>
          <p:nvPr/>
        </p:nvSpPr>
        <p:spPr bwMode="auto">
          <a:xfrm>
            <a:off x="5994400" y="4152900"/>
            <a:ext cx="990600" cy="990600"/>
          </a:xfrm>
          <a:prstGeom prst="rect">
            <a:avLst/>
          </a:prstGeom>
          <a:solidFill>
            <a:schemeClr val="accent1">
              <a:alpha val="30000"/>
            </a:schemeClr>
          </a:solidFill>
          <a:ln w="19050">
            <a:solidFill>
              <a:schemeClr val="hlink"/>
            </a:solidFill>
            <a:miter lim="800000"/>
            <a:headEnd/>
            <a:tailEnd/>
          </a:ln>
          <a:effectLst/>
        </p:spPr>
        <p:txBody>
          <a:bodyPr wrap="none" anchor="ctr">
            <a:prstTxWarp prst="textNoShape">
              <a:avLst/>
            </a:prstTxWarp>
          </a:bodyPr>
          <a:lstStyle/>
          <a:p>
            <a:endParaRPr lang="en-US"/>
          </a:p>
        </p:txBody>
      </p:sp>
      <p:sp>
        <p:nvSpPr>
          <p:cNvPr id="33799" name="Text Box 7"/>
          <p:cNvSpPr txBox="1">
            <a:spLocks noChangeArrowheads="1"/>
          </p:cNvSpPr>
          <p:nvPr/>
        </p:nvSpPr>
        <p:spPr bwMode="auto">
          <a:xfrm>
            <a:off x="5954712" y="4443412"/>
            <a:ext cx="1030288" cy="517525"/>
          </a:xfrm>
          <a:prstGeom prst="rect">
            <a:avLst/>
          </a:prstGeom>
          <a:noFill/>
          <a:ln w="9525">
            <a:noFill/>
            <a:miter lim="800000"/>
            <a:headEnd/>
            <a:tailEnd/>
          </a:ln>
          <a:effectLst/>
        </p:spPr>
        <p:txBody>
          <a:bodyPr wrap="none">
            <a:prstTxWarp prst="textNoShape">
              <a:avLst/>
            </a:prstTxWarp>
            <a:spAutoFit/>
          </a:bodyPr>
          <a:lstStyle/>
          <a:p>
            <a:r>
              <a:rPr lang="en-US" sz="1400" dirty="0">
                <a:solidFill>
                  <a:srgbClr val="FFFF66"/>
                </a:solidFill>
              </a:rPr>
              <a:t>Marguerite</a:t>
            </a:r>
          </a:p>
          <a:p>
            <a:r>
              <a:rPr lang="en-US" sz="1400" dirty="0">
                <a:solidFill>
                  <a:srgbClr val="FFFF66"/>
                </a:solidFill>
              </a:rPr>
              <a:t> Bay</a:t>
            </a:r>
          </a:p>
        </p:txBody>
      </p:sp>
      <p:sp>
        <p:nvSpPr>
          <p:cNvPr id="33800" name="Text Box 8"/>
          <p:cNvSpPr txBox="1">
            <a:spLocks noChangeArrowheads="1"/>
          </p:cNvSpPr>
          <p:nvPr/>
        </p:nvSpPr>
        <p:spPr bwMode="auto">
          <a:xfrm>
            <a:off x="228600" y="1593850"/>
            <a:ext cx="5486400" cy="4401205"/>
          </a:xfrm>
          <a:prstGeom prst="rect">
            <a:avLst/>
          </a:prstGeom>
          <a:noFill/>
          <a:ln w="9525">
            <a:noFill/>
            <a:miter lim="800000"/>
            <a:headEnd/>
            <a:tailEnd/>
          </a:ln>
          <a:effectLst/>
        </p:spPr>
        <p:txBody>
          <a:bodyPr wrap="square">
            <a:prstTxWarp prst="textNoShape">
              <a:avLst/>
            </a:prstTxWarp>
            <a:spAutoFit/>
          </a:bodyPr>
          <a:lstStyle/>
          <a:p>
            <a:pPr>
              <a:buFontTx/>
              <a:buChar char="•"/>
            </a:pPr>
            <a:r>
              <a:rPr lang="en-US" sz="2800" dirty="0"/>
              <a:t> Rich in krill and predators</a:t>
            </a:r>
          </a:p>
          <a:p>
            <a:pPr>
              <a:buFontTx/>
              <a:buChar char="•"/>
            </a:pPr>
            <a:r>
              <a:rPr lang="en-US" sz="2800" dirty="0"/>
              <a:t> Physical features act to retain   	and maintain krill stock</a:t>
            </a:r>
          </a:p>
          <a:p>
            <a:pPr lvl="1">
              <a:buFontTx/>
              <a:buChar char="•"/>
            </a:pPr>
            <a:r>
              <a:rPr lang="en-US" sz="2800" dirty="0"/>
              <a:t> Complex bathymetry</a:t>
            </a:r>
          </a:p>
          <a:p>
            <a:pPr lvl="1">
              <a:buFontTx/>
              <a:buChar char="•"/>
            </a:pPr>
            <a:r>
              <a:rPr lang="en-US" sz="2800" dirty="0"/>
              <a:t>Annual sea </a:t>
            </a:r>
            <a:r>
              <a:rPr lang="en-US" sz="2800" dirty="0" smtClean="0"/>
              <a:t>ice cover</a:t>
            </a:r>
          </a:p>
          <a:p>
            <a:pPr lvl="1">
              <a:buFontTx/>
              <a:buChar char="•"/>
            </a:pPr>
            <a:r>
              <a:rPr lang="en-US" sz="2800" dirty="0"/>
              <a:t> Cyclonic gyres</a:t>
            </a:r>
          </a:p>
          <a:p>
            <a:pPr lvl="1">
              <a:buFontTx/>
              <a:buChar char="•"/>
            </a:pPr>
            <a:r>
              <a:rPr lang="en-US" sz="2800" dirty="0"/>
              <a:t> Deep water intrusions on to 	shelf from the Antarctic 	Circumpolar Current</a:t>
            </a:r>
            <a:r>
              <a:rPr lang="en-US" sz="2800" dirty="0" smtClean="0"/>
              <a:t> (</a:t>
            </a:r>
            <a:r>
              <a:rPr lang="en-US" sz="2800" dirty="0"/>
              <a:t>ACC)	</a:t>
            </a:r>
          </a:p>
          <a:p>
            <a:endParaRPr lang="en-US" sz="2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7" name="Rectangle 3"/>
          <p:cNvSpPr>
            <a:spLocks noGrp="1" noChangeArrowheads="1"/>
          </p:cNvSpPr>
          <p:nvPr>
            <p:ph type="body" idx="1"/>
          </p:nvPr>
        </p:nvSpPr>
        <p:spPr>
          <a:xfrm>
            <a:off x="228600" y="1600200"/>
            <a:ext cx="5486400" cy="3594431"/>
          </a:xfrm>
          <a:noFill/>
          <a:ln>
            <a:noFill/>
          </a:ln>
        </p:spPr>
        <p:txBody>
          <a:bodyPr>
            <a:normAutofit/>
          </a:bodyPr>
          <a:lstStyle/>
          <a:p>
            <a:pPr>
              <a:lnSpc>
                <a:spcPct val="90000"/>
              </a:lnSpc>
            </a:pPr>
            <a:r>
              <a:rPr lang="en-US" sz="2800" dirty="0"/>
              <a:t>Refuge and habitat for krill</a:t>
            </a:r>
          </a:p>
          <a:p>
            <a:pPr>
              <a:lnSpc>
                <a:spcPct val="90000"/>
              </a:lnSpc>
            </a:pPr>
            <a:r>
              <a:rPr lang="en-US" sz="2800" dirty="0"/>
              <a:t>Platform for seals and penguins</a:t>
            </a:r>
          </a:p>
          <a:p>
            <a:pPr>
              <a:lnSpc>
                <a:spcPct val="90000"/>
              </a:lnSpc>
            </a:pPr>
            <a:r>
              <a:rPr lang="en-US" sz="2800" dirty="0"/>
              <a:t>Substrate for algal/microbial communities</a:t>
            </a:r>
          </a:p>
          <a:p>
            <a:pPr>
              <a:lnSpc>
                <a:spcPct val="90000"/>
              </a:lnSpc>
            </a:pPr>
            <a:r>
              <a:rPr lang="en-US" sz="2800" dirty="0"/>
              <a:t>Covers 40-200 million km</a:t>
            </a:r>
            <a:r>
              <a:rPr lang="en-US" sz="2800" baseline="30000" dirty="0"/>
              <a:t>2 </a:t>
            </a:r>
            <a:r>
              <a:rPr lang="en-US" sz="2800" dirty="0" smtClean="0"/>
              <a:t>annually</a:t>
            </a:r>
          </a:p>
          <a:p>
            <a:pPr lvl="1">
              <a:lnSpc>
                <a:spcPct val="90000"/>
              </a:lnSpc>
            </a:pPr>
            <a:r>
              <a:rPr lang="en-US" sz="2400" dirty="0" smtClean="0"/>
              <a:t>Extreme inter-annual variability</a:t>
            </a:r>
            <a:endParaRPr lang="en-US" sz="2400" dirty="0" smtClean="0"/>
          </a:p>
          <a:p>
            <a:pPr>
              <a:lnSpc>
                <a:spcPct val="90000"/>
              </a:lnSpc>
            </a:pPr>
            <a:r>
              <a:rPr lang="en-US" sz="2800" dirty="0"/>
              <a:t>Boundary for predators to forage</a:t>
            </a:r>
            <a:endParaRPr lang="en-US" sz="2800" baseline="30000" dirty="0"/>
          </a:p>
        </p:txBody>
      </p:sp>
      <p:sp>
        <p:nvSpPr>
          <p:cNvPr id="149508" name="Rectangle 4"/>
          <p:cNvSpPr>
            <a:spLocks noChangeArrowheads="1"/>
          </p:cNvSpPr>
          <p:nvPr/>
        </p:nvSpPr>
        <p:spPr bwMode="auto">
          <a:xfrm>
            <a:off x="533400" y="274638"/>
            <a:ext cx="8229600" cy="1143000"/>
          </a:xfrm>
          <a:prstGeom prst="rect">
            <a:avLst/>
          </a:prstGeom>
          <a:noFill/>
          <a:ln w="9525">
            <a:noFill/>
            <a:miter lim="800000"/>
            <a:headEnd/>
            <a:tailEnd/>
          </a:ln>
          <a:effectLst/>
        </p:spPr>
        <p:txBody>
          <a:bodyPr anchor="ctr">
            <a:prstTxWarp prst="textNoShape">
              <a:avLst/>
            </a:prstTxWarp>
          </a:bodyPr>
          <a:lstStyle/>
          <a:p>
            <a:r>
              <a:rPr lang="en-US" sz="4400" dirty="0">
                <a:solidFill>
                  <a:schemeClr val="tx2"/>
                </a:solidFill>
              </a:rPr>
              <a:t>Sea Ice</a:t>
            </a:r>
          </a:p>
        </p:txBody>
      </p:sp>
      <p:pic>
        <p:nvPicPr>
          <p:cNvPr id="149510" name="Picture 6" descr="seascape2"/>
          <p:cNvPicPr>
            <a:picLocks noChangeAspect="1" noChangeArrowheads="1"/>
          </p:cNvPicPr>
          <p:nvPr/>
        </p:nvPicPr>
        <p:blipFill>
          <a:blip r:embed="rId3"/>
          <a:srcRect/>
          <a:stretch>
            <a:fillRect/>
          </a:stretch>
        </p:blipFill>
        <p:spPr bwMode="auto">
          <a:xfrm>
            <a:off x="5493305" y="679615"/>
            <a:ext cx="3650695" cy="547336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341750" y="1447799"/>
            <a:ext cx="4839850" cy="5194299"/>
          </a:xfrm>
          <a:noFill/>
          <a:ln>
            <a:noFill/>
          </a:ln>
        </p:spPr>
        <p:txBody>
          <a:bodyPr/>
          <a:lstStyle/>
          <a:p>
            <a:pPr>
              <a:lnSpc>
                <a:spcPct val="80000"/>
              </a:lnSpc>
            </a:pPr>
            <a:r>
              <a:rPr lang="en-US" sz="2800" dirty="0"/>
              <a:t>Primary food item for whales, seals,</a:t>
            </a:r>
            <a:r>
              <a:rPr lang="en-US" sz="2800" dirty="0" smtClean="0"/>
              <a:t> penguins, seabirds</a:t>
            </a:r>
          </a:p>
          <a:p>
            <a:pPr>
              <a:lnSpc>
                <a:spcPct val="80000"/>
              </a:lnSpc>
            </a:pPr>
            <a:r>
              <a:rPr lang="en-US" sz="2800" dirty="0"/>
              <a:t>Tightly coupled with marginal ice edge zone</a:t>
            </a:r>
          </a:p>
          <a:p>
            <a:pPr lvl="1">
              <a:lnSpc>
                <a:spcPct val="80000"/>
              </a:lnSpc>
            </a:pPr>
            <a:r>
              <a:rPr lang="en-US" sz="2400" dirty="0"/>
              <a:t>Summer foraging</a:t>
            </a:r>
          </a:p>
          <a:p>
            <a:pPr lvl="1">
              <a:lnSpc>
                <a:spcPct val="80000"/>
              </a:lnSpc>
            </a:pPr>
            <a:r>
              <a:rPr lang="en-US" sz="2400" dirty="0"/>
              <a:t>Over-wintering habitat</a:t>
            </a:r>
          </a:p>
          <a:p>
            <a:pPr>
              <a:lnSpc>
                <a:spcPct val="80000"/>
              </a:lnSpc>
            </a:pPr>
            <a:r>
              <a:rPr lang="en-US" sz="2800" dirty="0"/>
              <a:t>Winter sea ice extent linked to abundance and survival</a:t>
            </a:r>
          </a:p>
          <a:p>
            <a:pPr>
              <a:lnSpc>
                <a:spcPct val="80000"/>
              </a:lnSpc>
            </a:pPr>
            <a:r>
              <a:rPr lang="en-US" sz="2800" dirty="0"/>
              <a:t>Sea ice extent affects recruitment and distribution of krill </a:t>
            </a:r>
          </a:p>
          <a:p>
            <a:pPr>
              <a:lnSpc>
                <a:spcPct val="80000"/>
              </a:lnSpc>
              <a:buFontTx/>
              <a:buNone/>
            </a:pPr>
            <a:endParaRPr lang="en-US" sz="2800" dirty="0"/>
          </a:p>
          <a:p>
            <a:pPr>
              <a:lnSpc>
                <a:spcPct val="80000"/>
              </a:lnSpc>
            </a:pPr>
            <a:endParaRPr lang="en-US" sz="2800" dirty="0"/>
          </a:p>
        </p:txBody>
      </p:sp>
      <p:sp>
        <p:nvSpPr>
          <p:cNvPr id="31747" name="Rectangle 3"/>
          <p:cNvSpPr>
            <a:spLocks noChangeArrowheads="1"/>
          </p:cNvSpPr>
          <p:nvPr/>
        </p:nvSpPr>
        <p:spPr bwMode="auto">
          <a:xfrm>
            <a:off x="457200" y="228600"/>
            <a:ext cx="8229600" cy="1143000"/>
          </a:xfrm>
          <a:prstGeom prst="rect">
            <a:avLst/>
          </a:prstGeom>
          <a:noFill/>
          <a:ln w="9525">
            <a:noFill/>
            <a:miter lim="800000"/>
            <a:headEnd/>
            <a:tailEnd/>
          </a:ln>
          <a:effectLst/>
        </p:spPr>
        <p:txBody>
          <a:bodyPr anchor="ctr">
            <a:prstTxWarp prst="textNoShape">
              <a:avLst/>
            </a:prstTxWarp>
          </a:bodyPr>
          <a:lstStyle/>
          <a:p>
            <a:r>
              <a:rPr lang="en-US" sz="4400" dirty="0">
                <a:solidFill>
                  <a:schemeClr val="tx2"/>
                </a:solidFill>
              </a:rPr>
              <a:t>Antarctic Krill </a:t>
            </a:r>
            <a:r>
              <a:rPr lang="en-US" sz="3200" dirty="0">
                <a:solidFill>
                  <a:schemeClr val="tx2"/>
                </a:solidFill>
              </a:rPr>
              <a:t>(</a:t>
            </a:r>
            <a:r>
              <a:rPr lang="en-US" sz="3200" i="1" dirty="0" err="1">
                <a:solidFill>
                  <a:schemeClr val="tx2"/>
                </a:solidFill>
              </a:rPr>
              <a:t>Euphuasia</a:t>
            </a:r>
            <a:r>
              <a:rPr lang="en-US" sz="3200" i="1" dirty="0">
                <a:solidFill>
                  <a:schemeClr val="tx2"/>
                </a:solidFill>
              </a:rPr>
              <a:t> </a:t>
            </a:r>
            <a:r>
              <a:rPr lang="en-US" sz="3200" i="1" dirty="0" err="1">
                <a:solidFill>
                  <a:schemeClr val="tx2"/>
                </a:solidFill>
              </a:rPr>
              <a:t>superba</a:t>
            </a:r>
            <a:r>
              <a:rPr lang="en-US" sz="3200" i="1" dirty="0">
                <a:solidFill>
                  <a:schemeClr val="tx2"/>
                </a:solidFill>
              </a:rPr>
              <a:t>)</a:t>
            </a:r>
            <a:endParaRPr lang="en-US" sz="3200" dirty="0">
              <a:solidFill>
                <a:schemeClr val="tx2"/>
              </a:solidFill>
            </a:endParaRPr>
          </a:p>
        </p:txBody>
      </p:sp>
      <p:pic>
        <p:nvPicPr>
          <p:cNvPr id="31749" name="Picture 5"/>
          <p:cNvPicPr>
            <a:picLocks noChangeAspect="1" noChangeArrowheads="1"/>
          </p:cNvPicPr>
          <p:nvPr/>
        </p:nvPicPr>
        <p:blipFill>
          <a:blip r:embed="rId3"/>
          <a:srcRect/>
          <a:stretch>
            <a:fillRect/>
          </a:stretch>
        </p:blipFill>
        <p:spPr bwMode="auto">
          <a:xfrm>
            <a:off x="6324600" y="1149350"/>
            <a:ext cx="2571750" cy="2457450"/>
          </a:xfrm>
          <a:prstGeom prst="rect">
            <a:avLst/>
          </a:prstGeom>
          <a:noFill/>
          <a:ln w="9525">
            <a:noFill/>
            <a:miter lim="800000"/>
            <a:headEnd/>
            <a:tailEnd/>
          </a:ln>
          <a:effectLst/>
        </p:spPr>
      </p:pic>
      <p:pic>
        <p:nvPicPr>
          <p:cNvPr id="6" name="Picture 7" descr="ice4"/>
          <p:cNvPicPr>
            <a:picLocks noChangeAspect="1" noChangeArrowheads="1"/>
          </p:cNvPicPr>
          <p:nvPr/>
        </p:nvPicPr>
        <p:blipFill>
          <a:blip r:embed="rId4"/>
          <a:srcRect/>
          <a:stretch>
            <a:fillRect/>
          </a:stretch>
        </p:blipFill>
        <p:spPr bwMode="auto">
          <a:xfrm>
            <a:off x="5538305" y="3644900"/>
            <a:ext cx="3453295" cy="2997199"/>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45" name="Rectangle 9"/>
          <p:cNvSpPr>
            <a:spLocks noChangeArrowheads="1"/>
          </p:cNvSpPr>
          <p:nvPr/>
        </p:nvSpPr>
        <p:spPr bwMode="auto">
          <a:xfrm>
            <a:off x="300182" y="274638"/>
            <a:ext cx="8624454" cy="1143000"/>
          </a:xfrm>
          <a:prstGeom prst="rect">
            <a:avLst/>
          </a:prstGeom>
          <a:noFill/>
          <a:ln w="9525">
            <a:noFill/>
            <a:miter lim="800000"/>
            <a:headEnd/>
            <a:tailEnd/>
          </a:ln>
          <a:effectLst/>
        </p:spPr>
        <p:txBody>
          <a:bodyPr anchor="ctr">
            <a:prstTxWarp prst="textNoShape">
              <a:avLst/>
            </a:prstTxWarp>
          </a:bodyPr>
          <a:lstStyle/>
          <a:p>
            <a:r>
              <a:rPr lang="en-US" sz="4400" dirty="0">
                <a:solidFill>
                  <a:schemeClr val="tx2"/>
                </a:solidFill>
              </a:rPr>
              <a:t>Krill</a:t>
            </a:r>
            <a:r>
              <a:rPr lang="en-US" sz="4400" dirty="0" smtClean="0">
                <a:solidFill>
                  <a:schemeClr val="tx2"/>
                </a:solidFill>
              </a:rPr>
              <a:t> </a:t>
            </a:r>
            <a:r>
              <a:rPr lang="en-US" sz="4400" dirty="0">
                <a:solidFill>
                  <a:schemeClr val="tx2"/>
                </a:solidFill>
              </a:rPr>
              <a:t>l</a:t>
            </a:r>
            <a:r>
              <a:rPr lang="en-US" sz="4400" dirty="0" smtClean="0">
                <a:solidFill>
                  <a:schemeClr val="tx2"/>
                </a:solidFill>
              </a:rPr>
              <a:t>ife cycle &amp; seasonal movement</a:t>
            </a:r>
            <a:endParaRPr lang="en-US" sz="4400" dirty="0">
              <a:solidFill>
                <a:schemeClr val="tx2"/>
              </a:solidFill>
            </a:endParaRPr>
          </a:p>
        </p:txBody>
      </p:sp>
      <p:pic>
        <p:nvPicPr>
          <p:cNvPr id="116742" name="Picture 6"/>
          <p:cNvPicPr>
            <a:picLocks noChangeAspect="1" noChangeArrowheads="1"/>
          </p:cNvPicPr>
          <p:nvPr/>
        </p:nvPicPr>
        <p:blipFill>
          <a:blip r:embed="rId3"/>
          <a:srcRect/>
          <a:stretch>
            <a:fillRect/>
          </a:stretch>
        </p:blipFill>
        <p:spPr bwMode="auto">
          <a:xfrm>
            <a:off x="1249065" y="1992168"/>
            <a:ext cx="6643880" cy="4499120"/>
          </a:xfrm>
          <a:prstGeom prst="rect">
            <a:avLst/>
          </a:prstGeom>
          <a:noFill/>
          <a:ln w="9525">
            <a:noFill/>
            <a:miter lim="800000"/>
            <a:headEnd/>
            <a:tailEnd/>
          </a:ln>
          <a:effectLst/>
        </p:spPr>
      </p:pic>
      <p:pic>
        <p:nvPicPr>
          <p:cNvPr id="116743" name="Picture 7"/>
          <p:cNvPicPr>
            <a:picLocks noChangeAspect="1" noChangeArrowheads="1"/>
          </p:cNvPicPr>
          <p:nvPr/>
        </p:nvPicPr>
        <p:blipFill>
          <a:blip r:embed="rId4"/>
          <a:srcRect/>
          <a:stretch>
            <a:fillRect/>
          </a:stretch>
        </p:blipFill>
        <p:spPr bwMode="auto">
          <a:xfrm>
            <a:off x="1238111" y="1992168"/>
            <a:ext cx="6578633" cy="4491182"/>
          </a:xfrm>
          <a:prstGeom prst="rect">
            <a:avLst/>
          </a:prstGeom>
          <a:noFill/>
          <a:ln w="9525">
            <a:noFill/>
            <a:miter lim="800000"/>
            <a:headEnd/>
            <a:tailEnd/>
          </a:ln>
          <a:effectLst/>
        </p:spPr>
      </p:pic>
      <p:pic>
        <p:nvPicPr>
          <p:cNvPr id="116744" name="Picture 8"/>
          <p:cNvPicPr>
            <a:picLocks noChangeAspect="1" noChangeArrowheads="1"/>
          </p:cNvPicPr>
          <p:nvPr/>
        </p:nvPicPr>
        <p:blipFill>
          <a:blip r:embed="rId5"/>
          <a:srcRect/>
          <a:stretch>
            <a:fillRect/>
          </a:stretch>
        </p:blipFill>
        <p:spPr bwMode="auto">
          <a:xfrm>
            <a:off x="1251055" y="1992168"/>
            <a:ext cx="6641889" cy="4491182"/>
          </a:xfrm>
          <a:prstGeom prst="rect">
            <a:avLst/>
          </a:prstGeom>
          <a:noFill/>
          <a:ln w="9525">
            <a:noFill/>
            <a:miter lim="800000"/>
            <a:headEnd/>
            <a:tailEnd/>
          </a:ln>
          <a:effectLst/>
        </p:spPr>
      </p:pic>
      <p:sp>
        <p:nvSpPr>
          <p:cNvPr id="116748" name="Text Box 12"/>
          <p:cNvSpPr txBox="1">
            <a:spLocks noChangeArrowheads="1"/>
          </p:cNvSpPr>
          <p:nvPr/>
        </p:nvSpPr>
        <p:spPr bwMode="auto">
          <a:xfrm>
            <a:off x="7042150" y="6483350"/>
            <a:ext cx="1505540" cy="307777"/>
          </a:xfrm>
          <a:prstGeom prst="rect">
            <a:avLst/>
          </a:prstGeom>
          <a:noFill/>
          <a:ln w="9525">
            <a:noFill/>
            <a:miter lim="800000"/>
            <a:headEnd/>
            <a:tailEnd/>
          </a:ln>
          <a:effectLst/>
        </p:spPr>
        <p:txBody>
          <a:bodyPr wrap="none">
            <a:prstTxWarp prst="textNoShape">
              <a:avLst/>
            </a:prstTxWarp>
            <a:spAutoFit/>
          </a:bodyPr>
          <a:lstStyle/>
          <a:p>
            <a:r>
              <a:rPr lang="en-US" sz="1400" dirty="0"/>
              <a:t>From </a:t>
            </a:r>
            <a:r>
              <a:rPr lang="en-US" sz="1400" dirty="0" err="1"/>
              <a:t>Nicol</a:t>
            </a:r>
            <a:r>
              <a:rPr lang="en-US" sz="1400" dirty="0"/>
              <a:t> (2006)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74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674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674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167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2|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10264</TotalTime>
  <Words>3363</Words>
  <Application>Microsoft Macintosh PowerPoint</Application>
  <PresentationFormat>On-screen Show (4:3)</PresentationFormat>
  <Paragraphs>433</Paragraphs>
  <Slides>44</Slides>
  <Notes>19</Notes>
  <HiddenSlides>0</HiddenSlides>
  <MMClips>0</MMClips>
  <ScaleCrop>false</ScaleCrop>
  <HeadingPairs>
    <vt:vector size="6" baseType="variant">
      <vt:variant>
        <vt:lpstr>Design Template</vt:lpstr>
      </vt:variant>
      <vt:variant>
        <vt:i4>1</vt:i4>
      </vt:variant>
      <vt:variant>
        <vt:lpstr>Links</vt:lpstr>
      </vt:variant>
      <vt:variant>
        <vt:i4>2</vt:i4>
      </vt:variant>
      <vt:variant>
        <vt:lpstr>Slide Titles</vt:lpstr>
      </vt:variant>
      <vt:variant>
        <vt:i4>44</vt:i4>
      </vt:variant>
    </vt:vector>
  </HeadingPairs>
  <TitlesOfParts>
    <vt:vector size="47" baseType="lpstr">
      <vt:lpstr>Office Theme</vt:lpstr>
      <vt:lpstr>Macintosh HD:Users:arifriedlaender:Library:Mail Downloads:ice output.rtf!OLE_LINK2</vt:lpstr>
      <vt:lpstr>Macintosh HD:Users:arifriedlaender:Library:Mail Downloads:ice output.rtf!OLE_LINK3</vt:lpstr>
      <vt:lpstr>Slide 1</vt:lpstr>
      <vt:lpstr>Slide 2</vt:lpstr>
      <vt:lpstr>‘Polar research is at once the cleanest and most isolated way of having a bad time which has been devised’.  ~ Apsley Cherry-Garrard,  The Worst Journey in the World</vt:lpstr>
      <vt:lpstr>Getting There and Back</vt:lpstr>
      <vt:lpstr>Slide 5</vt:lpstr>
      <vt:lpstr>Western Antarctic Peninsula (WAP)</vt:lpstr>
      <vt:lpstr>Slide 7</vt:lpstr>
      <vt:lpstr>Slide 8</vt:lpstr>
      <vt:lpstr>Slide 9</vt:lpstr>
      <vt:lpstr>Climate Variability in Antarctica</vt:lpstr>
      <vt:lpstr>WAP Sea Ice Change: Summary</vt:lpstr>
      <vt:lpstr>The Players</vt:lpstr>
      <vt:lpstr>Antarctic Whale Research (pre-GLOBEC)</vt:lpstr>
      <vt:lpstr>Southern Hemisphere  Cetacean Catch Totals  (1904-2000) </vt:lpstr>
      <vt:lpstr>Advances in Cetacean Research</vt:lpstr>
      <vt:lpstr>Goals</vt:lpstr>
      <vt:lpstr>Step into my office</vt:lpstr>
      <vt:lpstr>Environmental Data</vt:lpstr>
      <vt:lpstr>Slide 19</vt:lpstr>
      <vt:lpstr>Slide 20</vt:lpstr>
      <vt:lpstr>Spatial Relationships Between Whales and Environment</vt:lpstr>
      <vt:lpstr>Slide 22</vt:lpstr>
      <vt:lpstr>Resource Partitioning</vt:lpstr>
      <vt:lpstr>Slide 24</vt:lpstr>
      <vt:lpstr>Krill Predator ‘Hot-Spots’</vt:lpstr>
      <vt:lpstr>Responses to Prey Availability</vt:lpstr>
      <vt:lpstr>Niche Theory and Competition</vt:lpstr>
      <vt:lpstr>Ecological Niches and Competition</vt:lpstr>
      <vt:lpstr>Ecological Niche Modeling</vt:lpstr>
      <vt:lpstr>Predicted Suitable Habitat</vt:lpstr>
      <vt:lpstr>Predicted Suitable Habitat</vt:lpstr>
      <vt:lpstr>Ecological Niches</vt:lpstr>
      <vt:lpstr>Niche Overlap Between Krill Predators: 2001</vt:lpstr>
      <vt:lpstr>Niche Overlap Between Krill Predators: 2002</vt:lpstr>
      <vt:lpstr>Interannual Sea Ice Variability</vt:lpstr>
      <vt:lpstr>Slide 36</vt:lpstr>
      <vt:lpstr>Ecological Summary</vt:lpstr>
      <vt:lpstr>WAP Sea Ice Change: Summary</vt:lpstr>
      <vt:lpstr>Next Steps</vt:lpstr>
      <vt:lpstr>Multi-scale Interdisciplinary Study of Humpbacks And Prey</vt:lpstr>
      <vt:lpstr>Conclusions</vt:lpstr>
      <vt:lpstr>Conclusions</vt:lpstr>
      <vt:lpstr>Slide 43</vt:lpstr>
      <vt:lpstr>Slide 44</vt:lpstr>
    </vt:vector>
  </TitlesOfParts>
  <Company>Duke Marine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Ari Friedlaender</dc:creator>
  <cp:lastModifiedBy>Ari Friedlaender</cp:lastModifiedBy>
  <cp:revision>87</cp:revision>
  <dcterms:created xsi:type="dcterms:W3CDTF">2011-10-02T20:50:54Z</dcterms:created>
  <dcterms:modified xsi:type="dcterms:W3CDTF">2011-10-02T23:15:55Z</dcterms:modified>
</cp:coreProperties>
</file>