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259" r:id="rId3"/>
    <p:sldId id="260" r:id="rId4"/>
    <p:sldId id="294" r:id="rId5"/>
    <p:sldId id="301" r:id="rId6"/>
    <p:sldId id="303" r:id="rId7"/>
    <p:sldId id="304" r:id="rId8"/>
    <p:sldId id="269" r:id="rId9"/>
    <p:sldId id="261" r:id="rId10"/>
    <p:sldId id="286" r:id="rId11"/>
    <p:sldId id="280" r:id="rId12"/>
    <p:sldId id="281" r:id="rId13"/>
    <p:sldId id="288" r:id="rId14"/>
    <p:sldId id="262" r:id="rId15"/>
    <p:sldId id="279" r:id="rId16"/>
    <p:sldId id="298" r:id="rId17"/>
    <p:sldId id="270" r:id="rId18"/>
    <p:sldId id="296" r:id="rId19"/>
    <p:sldId id="295" r:id="rId20"/>
    <p:sldId id="271" r:id="rId21"/>
    <p:sldId id="275" r:id="rId22"/>
    <p:sldId id="265" r:id="rId23"/>
    <p:sldId id="272" r:id="rId24"/>
    <p:sldId id="292" r:id="rId25"/>
    <p:sldId id="293" r:id="rId26"/>
    <p:sldId id="291" r:id="rId27"/>
    <p:sldId id="289" r:id="rId28"/>
    <p:sldId id="306" r:id="rId29"/>
    <p:sldId id="266" r:id="rId30"/>
    <p:sldId id="277" r:id="rId31"/>
    <p:sldId id="267" r:id="rId32"/>
    <p:sldId id="268" r:id="rId33"/>
    <p:sldId id="276" r:id="rId34"/>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34594" autoAdjust="0"/>
    <p:restoredTop sz="88433" autoAdjust="0"/>
  </p:normalViewPr>
  <p:slideViewPr>
    <p:cSldViewPr>
      <p:cViewPr varScale="1">
        <p:scale>
          <a:sx n="97" d="100"/>
          <a:sy n="97" d="100"/>
        </p:scale>
        <p:origin x="-120" y="-96"/>
      </p:cViewPr>
      <p:guideLst>
        <p:guide orient="horz" pos="2160"/>
        <p:guide pos="2880"/>
      </p:guideLst>
    </p:cSldViewPr>
  </p:slideViewPr>
  <p:outlineViewPr>
    <p:cViewPr>
      <p:scale>
        <a:sx n="33" d="100"/>
        <a:sy n="33" d="100"/>
      </p:scale>
      <p:origin x="0" y="7531"/>
    </p:cViewPr>
  </p:outlineViewPr>
  <p:notesTextViewPr>
    <p:cViewPr>
      <p:scale>
        <a:sx n="1" d="1"/>
        <a:sy n="1" d="1"/>
      </p:scale>
      <p:origin x="0" y="0"/>
    </p:cViewPr>
  </p:notesTextViewPr>
  <p:sorterViewPr>
    <p:cViewPr>
      <p:scale>
        <a:sx n="48" d="100"/>
        <a:sy n="48"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617784CB-E822-4D77-BD37-322AF8C49CE2}" type="datetimeFigureOut">
              <a:rPr lang="en-US" smtClean="0"/>
              <a:pPr/>
              <a:t>10/9/2011</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80DDB11A-B8FB-4AB6-A336-29442B2E56F8}" type="slidenum">
              <a:rPr lang="en-US" smtClean="0"/>
              <a:pPr/>
              <a:t>‹#›</a:t>
            </a:fld>
            <a:endParaRPr lang="en-US"/>
          </a:p>
        </p:txBody>
      </p:sp>
    </p:spTree>
    <p:extLst>
      <p:ext uri="{BB962C8B-B14F-4D97-AF65-F5344CB8AC3E}">
        <p14:creationId xmlns:p14="http://schemas.microsoft.com/office/powerpoint/2010/main" xmlns="" val="489870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1</a:t>
            </a:fld>
            <a:endParaRPr lang="en-US"/>
          </a:p>
        </p:txBody>
      </p:sp>
    </p:spTree>
    <p:extLst>
      <p:ext uri="{BB962C8B-B14F-4D97-AF65-F5344CB8AC3E}">
        <p14:creationId xmlns:p14="http://schemas.microsoft.com/office/powerpoint/2010/main" xmlns="" val="3513691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9588" eaLnBrk="0" hangingPunct="0">
              <a:defRPr sz="2400" b="1">
                <a:solidFill>
                  <a:schemeClr val="tx1"/>
                </a:solidFill>
                <a:latin typeface="Arial" charset="0"/>
              </a:defRPr>
            </a:lvl1pPr>
            <a:lvl2pPr marL="747504" indent="-287502" defTabSz="929588" eaLnBrk="0" hangingPunct="0">
              <a:defRPr sz="2400" b="1">
                <a:solidFill>
                  <a:schemeClr val="tx1"/>
                </a:solidFill>
                <a:latin typeface="Arial" charset="0"/>
              </a:defRPr>
            </a:lvl2pPr>
            <a:lvl3pPr marL="1150005" indent="-230001" defTabSz="929588" eaLnBrk="0" hangingPunct="0">
              <a:defRPr sz="2400" b="1">
                <a:solidFill>
                  <a:schemeClr val="tx1"/>
                </a:solidFill>
                <a:latin typeface="Arial" charset="0"/>
              </a:defRPr>
            </a:lvl3pPr>
            <a:lvl4pPr marL="1610008" indent="-230001" defTabSz="929588" eaLnBrk="0" hangingPunct="0">
              <a:defRPr sz="2400" b="1">
                <a:solidFill>
                  <a:schemeClr val="tx1"/>
                </a:solidFill>
                <a:latin typeface="Arial" charset="0"/>
              </a:defRPr>
            </a:lvl4pPr>
            <a:lvl5pPr marL="2070010" indent="-230001" defTabSz="929588" eaLnBrk="0" hangingPunct="0">
              <a:defRPr sz="2400" b="1">
                <a:solidFill>
                  <a:schemeClr val="tx1"/>
                </a:solidFill>
                <a:latin typeface="Arial" charset="0"/>
              </a:defRPr>
            </a:lvl5pPr>
            <a:lvl6pPr marL="2530012" indent="-230001" defTabSz="929588" eaLnBrk="0" fontAlgn="base" hangingPunct="0">
              <a:spcBef>
                <a:spcPct val="0"/>
              </a:spcBef>
              <a:spcAft>
                <a:spcPct val="0"/>
              </a:spcAft>
              <a:defRPr sz="2400" b="1">
                <a:solidFill>
                  <a:schemeClr val="tx1"/>
                </a:solidFill>
                <a:latin typeface="Arial" charset="0"/>
              </a:defRPr>
            </a:lvl6pPr>
            <a:lvl7pPr marL="2990014" indent="-230001" defTabSz="929588" eaLnBrk="0" fontAlgn="base" hangingPunct="0">
              <a:spcBef>
                <a:spcPct val="0"/>
              </a:spcBef>
              <a:spcAft>
                <a:spcPct val="0"/>
              </a:spcAft>
              <a:defRPr sz="2400" b="1">
                <a:solidFill>
                  <a:schemeClr val="tx1"/>
                </a:solidFill>
                <a:latin typeface="Arial" charset="0"/>
              </a:defRPr>
            </a:lvl7pPr>
            <a:lvl8pPr marL="3450016" indent="-230001" defTabSz="929588" eaLnBrk="0" fontAlgn="base" hangingPunct="0">
              <a:spcBef>
                <a:spcPct val="0"/>
              </a:spcBef>
              <a:spcAft>
                <a:spcPct val="0"/>
              </a:spcAft>
              <a:defRPr sz="2400" b="1">
                <a:solidFill>
                  <a:schemeClr val="tx1"/>
                </a:solidFill>
                <a:latin typeface="Arial" charset="0"/>
              </a:defRPr>
            </a:lvl8pPr>
            <a:lvl9pPr marL="3910018" indent="-230001" defTabSz="929588" eaLnBrk="0" fontAlgn="base" hangingPunct="0">
              <a:spcBef>
                <a:spcPct val="0"/>
              </a:spcBef>
              <a:spcAft>
                <a:spcPct val="0"/>
              </a:spcAft>
              <a:defRPr sz="2400" b="1">
                <a:solidFill>
                  <a:schemeClr val="tx1"/>
                </a:solidFill>
                <a:latin typeface="Arial" charset="0"/>
              </a:defRPr>
            </a:lvl9pPr>
          </a:lstStyle>
          <a:p>
            <a:pPr eaLnBrk="1" hangingPunct="1"/>
            <a:fld id="{99E112D5-77D0-4634-8587-32D8856EC5FA}" type="slidenum">
              <a:rPr lang="en-US" sz="1200">
                <a:solidFill>
                  <a:srgbClr val="000000"/>
                </a:solidFill>
              </a:rPr>
              <a:pPr eaLnBrk="1" hangingPunct="1"/>
              <a:t>10</a:t>
            </a:fld>
            <a:endParaRPr lang="en-US" sz="1200">
              <a:solidFill>
                <a:srgbClr val="000000"/>
              </a:solidFill>
            </a:endParaRP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smtClean="0"/>
              <a:t>CDW warm and nutrient-rich: </a:t>
            </a:r>
          </a:p>
          <a:p>
            <a:pPr eaLnBrk="1" hangingPunct="1"/>
            <a:r>
              <a:rPr lang="en-US" dirty="0" smtClean="0"/>
              <a:t>	importance to heat</a:t>
            </a:r>
            <a:r>
              <a:rPr lang="en-US" baseline="0" dirty="0" smtClean="0"/>
              <a:t> flux and ice balance</a:t>
            </a:r>
          </a:p>
          <a:p>
            <a:pPr eaLnBrk="1" hangingPunct="1"/>
            <a:r>
              <a:rPr lang="en-US" baseline="0" dirty="0" smtClean="0"/>
              <a:t>	nutrients – macronutrients and trace elements like Fe</a:t>
            </a:r>
          </a:p>
          <a:p>
            <a:pPr eaLnBrk="1" hangingPunct="1"/>
            <a:r>
              <a:rPr lang="en-US" baseline="0" dirty="0" smtClean="0"/>
              <a:t>Bathymetrically steered pathways</a:t>
            </a:r>
          </a:p>
          <a:p>
            <a:pPr eaLnBrk="1" hangingPunct="1"/>
            <a:r>
              <a:rPr lang="en-US" baseline="0" dirty="0" smtClean="0"/>
              <a:t>Intermittent pulses, some of which may be related to wind</a:t>
            </a:r>
          </a:p>
          <a:p>
            <a:pPr eaLnBrk="1" hangingPunct="1"/>
            <a:r>
              <a:rPr lang="en-US" baseline="0" dirty="0" err="1" smtClean="0"/>
              <a:t>Mesoscale</a:t>
            </a:r>
            <a:r>
              <a:rPr lang="en-US" baseline="0" dirty="0" smtClean="0"/>
              <a:t> structure</a:t>
            </a:r>
          </a:p>
          <a:p>
            <a:pPr eaLnBrk="1" hangingPunct="1"/>
            <a:endParaRPr lang="en-US" dirty="0" smtClean="0"/>
          </a:p>
          <a:p>
            <a:pPr eaLnBrk="1" hangingPunct="1"/>
            <a:endParaRPr lang="en-US" dirty="0" smtClean="0"/>
          </a:p>
          <a:p>
            <a:pPr eaLnBrk="1" hangingPunct="1"/>
            <a:endParaRPr lang="en-US" dirty="0" smtClean="0"/>
          </a:p>
          <a:p>
            <a:pPr eaLnBrk="1" hangingPunct="1"/>
            <a:r>
              <a:rPr lang="en-US" dirty="0" smtClean="0"/>
              <a:t>1200 slow.  Note the large path through Marguerite trough into the cavity under GVI.  Also CDW coming in from Ronne Entrance.  Mention other two intrusions.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CGOA: enormously</a:t>
            </a:r>
            <a:r>
              <a:rPr lang="en-US" baseline="0" dirty="0" smtClean="0"/>
              <a:t> productive ecosystem in a region of </a:t>
            </a:r>
            <a:r>
              <a:rPr lang="en-US" baseline="0" dirty="0" err="1" smtClean="0"/>
              <a:t>downwelling</a:t>
            </a:r>
            <a:r>
              <a:rPr lang="en-US" baseline="0" dirty="0" smtClean="0"/>
              <a:t>-favorable winds – how does it work?</a:t>
            </a:r>
          </a:p>
          <a:p>
            <a:endParaRPr lang="en-US" baseline="0" dirty="0" smtClean="0"/>
          </a:p>
          <a:p>
            <a:r>
              <a:rPr lang="en-US" dirty="0" smtClean="0"/>
              <a:t>Realistic simulation – nested models</a:t>
            </a:r>
          </a:p>
          <a:p>
            <a:r>
              <a:rPr lang="en-US" dirty="0" smtClean="0"/>
              <a:t>	high</a:t>
            </a:r>
            <a:r>
              <a:rPr lang="en-US" baseline="0" dirty="0" smtClean="0"/>
              <a:t> resolution of </a:t>
            </a:r>
            <a:r>
              <a:rPr lang="en-US" baseline="0" dirty="0" err="1" smtClean="0"/>
              <a:t>mesoscale</a:t>
            </a:r>
            <a:r>
              <a:rPr lang="en-US" baseline="0" dirty="0" smtClean="0"/>
              <a:t> features</a:t>
            </a:r>
          </a:p>
          <a:p>
            <a:r>
              <a:rPr lang="en-US" baseline="0" dirty="0" smtClean="0"/>
              <a:t>	representation of the large scale forcing of the system</a:t>
            </a:r>
          </a:p>
          <a:p>
            <a:r>
              <a:rPr lang="en-US" baseline="0" dirty="0" smtClean="0"/>
              <a:t>	N.B. the word “nesting” does not appear in Report zero</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11</a:t>
            </a:fld>
            <a:endParaRPr lang="en-US"/>
          </a:p>
        </p:txBody>
      </p:sp>
    </p:spTree>
    <p:extLst>
      <p:ext uri="{BB962C8B-B14F-4D97-AF65-F5344CB8AC3E}">
        <p14:creationId xmlns:p14="http://schemas.microsoft.com/office/powerpoint/2010/main" xmlns="" val="1081473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 winds: vectors; </a:t>
            </a:r>
            <a:r>
              <a:rPr lang="en-US" dirty="0" err="1" smtClean="0"/>
              <a:t>downwelling</a:t>
            </a:r>
            <a:r>
              <a:rPr lang="en-US" dirty="0" smtClean="0"/>
              <a:t> favorable, suppressing productivity</a:t>
            </a:r>
          </a:p>
          <a:p>
            <a:r>
              <a:rPr lang="en-US" dirty="0" smtClean="0"/>
              <a:t>Wind stress curl: color shading; promotes upwelling, model</a:t>
            </a:r>
            <a:r>
              <a:rPr lang="en-US" baseline="0" dirty="0" smtClean="0"/>
              <a:t> indicates a substantial nutrient flux</a:t>
            </a:r>
          </a:p>
          <a:p>
            <a:endParaRPr lang="en-US" baseline="0" dirty="0" smtClean="0"/>
          </a:p>
          <a:p>
            <a:r>
              <a:rPr lang="en-US" baseline="0" dirty="0" smtClean="0"/>
              <a:t>Nutrient fountains: tidal mixing over shallow banks (common theme GB)</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12</a:t>
            </a:fld>
            <a:endParaRPr lang="en-US"/>
          </a:p>
        </p:txBody>
      </p:sp>
    </p:spTree>
    <p:extLst>
      <p:ext uri="{BB962C8B-B14F-4D97-AF65-F5344CB8AC3E}">
        <p14:creationId xmlns:p14="http://schemas.microsoft.com/office/powerpoint/2010/main" xmlns="" val="3508247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13</a:t>
            </a:fld>
            <a:endParaRPr lang="en-US"/>
          </a:p>
        </p:txBody>
      </p:sp>
    </p:spTree>
    <p:extLst>
      <p:ext uri="{BB962C8B-B14F-4D97-AF65-F5344CB8AC3E}">
        <p14:creationId xmlns:p14="http://schemas.microsoft.com/office/powerpoint/2010/main" xmlns="" val="1563274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Unstructured</a:t>
            </a:r>
            <a:r>
              <a:rPr lang="en-US" baseline="0" dirty="0" smtClean="0"/>
              <a:t> meshes as an alternative to nesting</a:t>
            </a:r>
          </a:p>
          <a:p>
            <a:endParaRPr lang="en-US" baseline="0" dirty="0" smtClean="0"/>
          </a:p>
          <a:p>
            <a:r>
              <a:rPr lang="en-US" baseline="0" dirty="0" smtClean="0"/>
              <a:t>Lynch, later Chen with FVCOM</a:t>
            </a:r>
          </a:p>
          <a:p>
            <a:endParaRPr lang="en-US" baseline="0" dirty="0" smtClean="0"/>
          </a:p>
          <a:p>
            <a:r>
              <a:rPr lang="en-US" baseline="0" dirty="0" smtClean="0"/>
              <a:t>Regional scale model, but high resolution where it is needed</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14</a:t>
            </a:fld>
            <a:endParaRPr lang="en-US"/>
          </a:p>
        </p:txBody>
      </p:sp>
    </p:spTree>
    <p:extLst>
      <p:ext uri="{BB962C8B-B14F-4D97-AF65-F5344CB8AC3E}">
        <p14:creationId xmlns:p14="http://schemas.microsoft.com/office/powerpoint/2010/main" xmlns="" val="2844217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Life history of C.f.</a:t>
            </a:r>
          </a:p>
          <a:p>
            <a:r>
              <a:rPr lang="en-US" dirty="0" smtClean="0"/>
              <a:t>Simulation of 2 generations from key source areas</a:t>
            </a:r>
          </a:p>
          <a:p>
            <a:r>
              <a:rPr lang="en-US" dirty="0" smtClean="0"/>
              <a:t>Western</a:t>
            </a:r>
            <a:r>
              <a:rPr lang="en-US" baseline="0" dirty="0" smtClean="0"/>
              <a:t> gyres seed the crest; Georges Basin and </a:t>
            </a:r>
            <a:r>
              <a:rPr lang="en-US" baseline="0" dirty="0" err="1" smtClean="0"/>
              <a:t>Scotian</a:t>
            </a:r>
            <a:r>
              <a:rPr lang="en-US" baseline="0" dirty="0" smtClean="0"/>
              <a:t> shelf seed NE peak</a:t>
            </a:r>
          </a:p>
          <a:p>
            <a:r>
              <a:rPr lang="en-US" baseline="0" dirty="0" smtClean="0"/>
              <a:t>Advection is a key aspect of the oceanographic ecology of the organism; Jeff </a:t>
            </a:r>
            <a:r>
              <a:rPr lang="en-US" baseline="0" dirty="0" err="1" smtClean="0"/>
              <a:t>Runge</a:t>
            </a:r>
            <a:r>
              <a:rPr lang="en-US" baseline="0" dirty="0" smtClean="0"/>
              <a:t> will return to this aspect.</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15</a:t>
            </a:fld>
            <a:endParaRPr lang="en-US"/>
          </a:p>
        </p:txBody>
      </p:sp>
    </p:spTree>
    <p:extLst>
      <p:ext uri="{BB962C8B-B14F-4D97-AF65-F5344CB8AC3E}">
        <p14:creationId xmlns:p14="http://schemas.microsoft.com/office/powerpoint/2010/main" xmlns="" val="23962290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16</a:t>
            </a:fld>
            <a:endParaRPr lang="en-US"/>
          </a:p>
        </p:txBody>
      </p:sp>
    </p:spTree>
    <p:extLst>
      <p:ext uri="{BB962C8B-B14F-4D97-AF65-F5344CB8AC3E}">
        <p14:creationId xmlns:p14="http://schemas.microsoft.com/office/powerpoint/2010/main" xmlns="" val="2252401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17</a:t>
            </a:fld>
            <a:endParaRPr lang="en-US"/>
          </a:p>
        </p:txBody>
      </p:sp>
    </p:spTree>
    <p:extLst>
      <p:ext uri="{BB962C8B-B14F-4D97-AF65-F5344CB8AC3E}">
        <p14:creationId xmlns:p14="http://schemas.microsoft.com/office/powerpoint/2010/main" xmlns="" val="1685639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14422" indent="-274778" eaLnBrk="0" hangingPunct="0">
              <a:defRPr>
                <a:solidFill>
                  <a:schemeClr val="tx1"/>
                </a:solidFill>
                <a:latin typeface="Arial" charset="0"/>
              </a:defRPr>
            </a:lvl2pPr>
            <a:lvl3pPr marL="1099111" indent="-219822" eaLnBrk="0" hangingPunct="0">
              <a:defRPr>
                <a:solidFill>
                  <a:schemeClr val="tx1"/>
                </a:solidFill>
                <a:latin typeface="Arial" charset="0"/>
              </a:defRPr>
            </a:lvl3pPr>
            <a:lvl4pPr marL="1538755" indent="-219822" eaLnBrk="0" hangingPunct="0">
              <a:defRPr>
                <a:solidFill>
                  <a:schemeClr val="tx1"/>
                </a:solidFill>
                <a:latin typeface="Arial" charset="0"/>
              </a:defRPr>
            </a:lvl4pPr>
            <a:lvl5pPr marL="1978400" indent="-219822" eaLnBrk="0" hangingPunct="0">
              <a:defRPr>
                <a:solidFill>
                  <a:schemeClr val="tx1"/>
                </a:solidFill>
                <a:latin typeface="Arial" charset="0"/>
              </a:defRPr>
            </a:lvl5pPr>
            <a:lvl6pPr marL="2418044" indent="-219822" eaLnBrk="0" fontAlgn="base" hangingPunct="0">
              <a:spcBef>
                <a:spcPct val="0"/>
              </a:spcBef>
              <a:spcAft>
                <a:spcPct val="0"/>
              </a:spcAft>
              <a:defRPr>
                <a:solidFill>
                  <a:schemeClr val="tx1"/>
                </a:solidFill>
                <a:latin typeface="Arial" charset="0"/>
              </a:defRPr>
            </a:lvl6pPr>
            <a:lvl7pPr marL="2857689" indent="-219822" eaLnBrk="0" fontAlgn="base" hangingPunct="0">
              <a:spcBef>
                <a:spcPct val="0"/>
              </a:spcBef>
              <a:spcAft>
                <a:spcPct val="0"/>
              </a:spcAft>
              <a:defRPr>
                <a:solidFill>
                  <a:schemeClr val="tx1"/>
                </a:solidFill>
                <a:latin typeface="Arial" charset="0"/>
              </a:defRPr>
            </a:lvl7pPr>
            <a:lvl8pPr marL="3297333" indent="-219822" eaLnBrk="0" fontAlgn="base" hangingPunct="0">
              <a:spcBef>
                <a:spcPct val="0"/>
              </a:spcBef>
              <a:spcAft>
                <a:spcPct val="0"/>
              </a:spcAft>
              <a:defRPr>
                <a:solidFill>
                  <a:schemeClr val="tx1"/>
                </a:solidFill>
                <a:latin typeface="Arial" charset="0"/>
              </a:defRPr>
            </a:lvl8pPr>
            <a:lvl9pPr marL="3736978" indent="-219822" eaLnBrk="0" fontAlgn="base" hangingPunct="0">
              <a:spcBef>
                <a:spcPct val="0"/>
              </a:spcBef>
              <a:spcAft>
                <a:spcPct val="0"/>
              </a:spcAft>
              <a:defRPr>
                <a:solidFill>
                  <a:schemeClr val="tx1"/>
                </a:solidFill>
                <a:latin typeface="Arial" charset="0"/>
              </a:defRPr>
            </a:lvl9pPr>
          </a:lstStyle>
          <a:p>
            <a:pPr eaLnBrk="1" hangingPunct="1"/>
            <a:fld id="{FC7933F8-5268-483C-BB94-B72EB6FAE7D2}" type="slidenum">
              <a:rPr lang="en-US"/>
              <a:pPr eaLnBrk="1" hangingPunct="1"/>
              <a:t>18</a:t>
            </a:fld>
            <a:endParaRPr lang="en-US"/>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smtClean="0"/>
              <a:t>Extend the scenario where there are many observations, arranged in the vector y, with error covariance R.</a:t>
            </a:r>
          </a:p>
          <a:p>
            <a:pPr eaLnBrk="1" hangingPunct="1"/>
            <a:r>
              <a:rPr lang="en-US" smtClean="0"/>
              <a:t>The background now comes from a model with error covariance B.</a:t>
            </a:r>
          </a:p>
          <a:p>
            <a:pPr eaLnBrk="1" hangingPunct="1"/>
            <a:r>
              <a:rPr lang="en-US" smtClean="0"/>
              <a:t>Instead of obs at a single time, we consider obs from a finite time window.</a:t>
            </a:r>
          </a:p>
          <a:p>
            <a:pPr eaLnBrk="1" hangingPunct="1"/>
            <a:r>
              <a:rPr lang="en-US" smtClean="0"/>
              <a:t>And we seek an analysis that obeys the model equations to some degree; the model solution is controlled by initial and boundary conditions.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Comparison of free run</a:t>
            </a:r>
            <a:r>
              <a:rPr lang="en-US" baseline="0" dirty="0" smtClean="0"/>
              <a:t> and data assimilative models with ocean color observations</a:t>
            </a:r>
          </a:p>
          <a:p>
            <a:r>
              <a:rPr lang="en-US" baseline="0" dirty="0" smtClean="0"/>
              <a:t>N.B. Ocean color observations not assimilated, only physical variables</a:t>
            </a:r>
          </a:p>
          <a:p>
            <a:r>
              <a:rPr lang="en-US" baseline="0" dirty="0" smtClean="0"/>
              <a:t>Question: does improved physics help the biological simulations?</a:t>
            </a:r>
          </a:p>
          <a:p>
            <a:r>
              <a:rPr lang="en-US" baseline="0" dirty="0" smtClean="0"/>
              <a:t>Yes, in a very interesting way</a:t>
            </a:r>
          </a:p>
          <a:p>
            <a:r>
              <a:rPr lang="en-US" dirty="0" smtClean="0"/>
              <a:t>Free</a:t>
            </a:r>
            <a:r>
              <a:rPr lang="en-US" baseline="0" dirty="0" smtClean="0"/>
              <a:t> run model has high correlation, low error on the shelf; low correlation and high error offshore where the eddy corridor is located.</a:t>
            </a:r>
          </a:p>
          <a:p>
            <a:r>
              <a:rPr lang="en-US" baseline="0" dirty="0" smtClean="0"/>
              <a:t>Assimilating SLA and SST puts the eddies in the right place at the right time, improves fidelity of the biological simulation.</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19</a:t>
            </a:fld>
            <a:endParaRPr lang="en-US"/>
          </a:p>
        </p:txBody>
      </p:sp>
    </p:spTree>
    <p:extLst>
      <p:ext uri="{BB962C8B-B14F-4D97-AF65-F5344CB8AC3E}">
        <p14:creationId xmlns:p14="http://schemas.microsoft.com/office/powerpoint/2010/main" xmlns="" val="490819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2</a:t>
            </a:fld>
            <a:endParaRPr lang="en-US"/>
          </a:p>
        </p:txBody>
      </p:sp>
    </p:spTree>
    <p:extLst>
      <p:ext uri="{BB962C8B-B14F-4D97-AF65-F5344CB8AC3E}">
        <p14:creationId xmlns:p14="http://schemas.microsoft.com/office/powerpoint/2010/main" xmlns="" val="267969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20</a:t>
            </a:fld>
            <a:endParaRPr lang="en-US"/>
          </a:p>
        </p:txBody>
      </p:sp>
    </p:spTree>
    <p:extLst>
      <p:ext uri="{BB962C8B-B14F-4D97-AF65-F5344CB8AC3E}">
        <p14:creationId xmlns:p14="http://schemas.microsoft.com/office/powerpoint/2010/main" xmlns="" val="3716249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Basin-scale</a:t>
            </a:r>
            <a:r>
              <a:rPr lang="en-US" baseline="0" dirty="0" smtClean="0"/>
              <a:t> modes of variability associated with the PDO and NPGO</a:t>
            </a:r>
          </a:p>
          <a:p>
            <a:r>
              <a:rPr lang="en-US" baseline="0" dirty="0" smtClean="0"/>
              <a:t>Impacts on wind-driven upwelling and horizontal advection</a:t>
            </a:r>
          </a:p>
          <a:p>
            <a:r>
              <a:rPr lang="en-US" baseline="0" dirty="0" smtClean="0"/>
              <a:t>Leads to variations in nutrient supply to plankton ecosystems in the coastal ocean</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21</a:t>
            </a:fld>
            <a:endParaRPr lang="en-US"/>
          </a:p>
        </p:txBody>
      </p:sp>
    </p:spTree>
    <p:extLst>
      <p:ext uri="{BB962C8B-B14F-4D97-AF65-F5344CB8AC3E}">
        <p14:creationId xmlns:p14="http://schemas.microsoft.com/office/powerpoint/2010/main" xmlns="" val="813601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22</a:t>
            </a:fld>
            <a:endParaRPr lang="en-US"/>
          </a:p>
        </p:txBody>
      </p:sp>
    </p:spTree>
    <p:extLst>
      <p:ext uri="{BB962C8B-B14F-4D97-AF65-F5344CB8AC3E}">
        <p14:creationId xmlns:p14="http://schemas.microsoft.com/office/powerpoint/2010/main" xmlns="" val="208904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These results were presented to the New England Fisheries Management Council in 1998, and to (then) Secretary of Commerce William M. Daley, to inform decisions on the reopening of closed areas of the bank to scalloping. Key locations within the existing closed areas were identified as important source areas for scallop larvae, including a designated Habitat Area of Particular Concern in Closed Area II (Figure 2). By demonstrating the importance of the closed area through model visualization, US GLOBEC was able to support maintaining the closure in this region.</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Now one of the most lucrative fisheries in the US, generating in excess of $250M in ex-vessel value.</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23</a:t>
            </a:fld>
            <a:endParaRPr lang="en-US"/>
          </a:p>
        </p:txBody>
      </p:sp>
    </p:spTree>
    <p:extLst>
      <p:ext uri="{BB962C8B-B14F-4D97-AF65-F5344CB8AC3E}">
        <p14:creationId xmlns:p14="http://schemas.microsoft.com/office/powerpoint/2010/main" xmlns="" val="305546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24</a:t>
            </a:fld>
            <a:endParaRPr lang="en-US"/>
          </a:p>
        </p:txBody>
      </p:sp>
    </p:spTree>
    <p:extLst>
      <p:ext uri="{BB962C8B-B14F-4D97-AF65-F5344CB8AC3E}">
        <p14:creationId xmlns:p14="http://schemas.microsoft.com/office/powerpoint/2010/main" xmlns="" val="45712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5283" indent="-290493" eaLnBrk="0" hangingPunct="0">
              <a:defRPr>
                <a:solidFill>
                  <a:schemeClr val="tx1"/>
                </a:solidFill>
                <a:latin typeface="Arial" pitchFamily="34" charset="0"/>
              </a:defRPr>
            </a:lvl2pPr>
            <a:lvl3pPr marL="1161974" indent="-232395" eaLnBrk="0" hangingPunct="0">
              <a:defRPr>
                <a:solidFill>
                  <a:schemeClr val="tx1"/>
                </a:solidFill>
                <a:latin typeface="Arial" pitchFamily="34" charset="0"/>
              </a:defRPr>
            </a:lvl3pPr>
            <a:lvl4pPr marL="1626763" indent="-232395" eaLnBrk="0" hangingPunct="0">
              <a:defRPr>
                <a:solidFill>
                  <a:schemeClr val="tx1"/>
                </a:solidFill>
                <a:latin typeface="Arial" pitchFamily="34" charset="0"/>
              </a:defRPr>
            </a:lvl4pPr>
            <a:lvl5pPr marL="2091553" indent="-232395" eaLnBrk="0" hangingPunct="0">
              <a:defRPr>
                <a:solidFill>
                  <a:schemeClr val="tx1"/>
                </a:solidFill>
                <a:latin typeface="Arial" pitchFamily="34" charset="0"/>
              </a:defRPr>
            </a:lvl5pPr>
            <a:lvl6pPr marL="2556342" indent="-232395" eaLnBrk="0" fontAlgn="base" hangingPunct="0">
              <a:spcBef>
                <a:spcPct val="0"/>
              </a:spcBef>
              <a:spcAft>
                <a:spcPct val="0"/>
              </a:spcAft>
              <a:defRPr>
                <a:solidFill>
                  <a:schemeClr val="tx1"/>
                </a:solidFill>
                <a:latin typeface="Arial" pitchFamily="34" charset="0"/>
              </a:defRPr>
            </a:lvl6pPr>
            <a:lvl7pPr marL="3021132" indent="-232395" eaLnBrk="0" fontAlgn="base" hangingPunct="0">
              <a:spcBef>
                <a:spcPct val="0"/>
              </a:spcBef>
              <a:spcAft>
                <a:spcPct val="0"/>
              </a:spcAft>
              <a:defRPr>
                <a:solidFill>
                  <a:schemeClr val="tx1"/>
                </a:solidFill>
                <a:latin typeface="Arial" pitchFamily="34" charset="0"/>
              </a:defRPr>
            </a:lvl7pPr>
            <a:lvl8pPr marL="3485921" indent="-232395" eaLnBrk="0" fontAlgn="base" hangingPunct="0">
              <a:spcBef>
                <a:spcPct val="0"/>
              </a:spcBef>
              <a:spcAft>
                <a:spcPct val="0"/>
              </a:spcAft>
              <a:defRPr>
                <a:solidFill>
                  <a:schemeClr val="tx1"/>
                </a:solidFill>
                <a:latin typeface="Arial" pitchFamily="34" charset="0"/>
              </a:defRPr>
            </a:lvl8pPr>
            <a:lvl9pPr marL="3950711" indent="-232395" eaLnBrk="0" fontAlgn="base" hangingPunct="0">
              <a:spcBef>
                <a:spcPct val="0"/>
              </a:spcBef>
              <a:spcAft>
                <a:spcPct val="0"/>
              </a:spcAft>
              <a:defRPr>
                <a:solidFill>
                  <a:schemeClr val="tx1"/>
                </a:solidFill>
                <a:latin typeface="Arial" pitchFamily="34" charset="0"/>
              </a:defRPr>
            </a:lvl9pPr>
          </a:lstStyle>
          <a:p>
            <a:pPr eaLnBrk="1" hangingPunct="1"/>
            <a:fld id="{74F5ECED-CEF2-42DA-9D62-70CBFCC65BA8}" type="slidenum">
              <a:rPr lang="en-US" smtClean="0"/>
              <a:pPr eaLnBrk="1" hangingPunct="1"/>
              <a:t>25</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26</a:t>
            </a:fld>
            <a:endParaRPr lang="en-US"/>
          </a:p>
        </p:txBody>
      </p:sp>
    </p:spTree>
    <p:extLst>
      <p:ext uri="{BB962C8B-B14F-4D97-AF65-F5344CB8AC3E}">
        <p14:creationId xmlns:p14="http://schemas.microsoft.com/office/powerpoint/2010/main" xmlns="" val="482683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mtClean="0"/>
          </a:p>
        </p:txBody>
      </p:sp>
      <p:sp>
        <p:nvSpPr>
          <p:cNvPr id="60420" name="Slide Number Placeholder 3"/>
          <p:cNvSpPr>
            <a:spLocks noGrp="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5283" indent="-290493" eaLnBrk="0" hangingPunct="0">
              <a:defRPr>
                <a:solidFill>
                  <a:schemeClr val="tx1"/>
                </a:solidFill>
                <a:latin typeface="Arial" pitchFamily="34" charset="0"/>
              </a:defRPr>
            </a:lvl2pPr>
            <a:lvl3pPr marL="1161974" indent="-232395" eaLnBrk="0" hangingPunct="0">
              <a:defRPr>
                <a:solidFill>
                  <a:schemeClr val="tx1"/>
                </a:solidFill>
                <a:latin typeface="Arial" pitchFamily="34" charset="0"/>
              </a:defRPr>
            </a:lvl3pPr>
            <a:lvl4pPr marL="1626763" indent="-232395" eaLnBrk="0" hangingPunct="0">
              <a:defRPr>
                <a:solidFill>
                  <a:schemeClr val="tx1"/>
                </a:solidFill>
                <a:latin typeface="Arial" pitchFamily="34" charset="0"/>
              </a:defRPr>
            </a:lvl4pPr>
            <a:lvl5pPr marL="2091553" indent="-232395" eaLnBrk="0" hangingPunct="0">
              <a:defRPr>
                <a:solidFill>
                  <a:schemeClr val="tx1"/>
                </a:solidFill>
                <a:latin typeface="Arial" pitchFamily="34" charset="0"/>
              </a:defRPr>
            </a:lvl5pPr>
            <a:lvl6pPr marL="2556342" indent="-232395" eaLnBrk="0" fontAlgn="base" hangingPunct="0">
              <a:spcBef>
                <a:spcPct val="0"/>
              </a:spcBef>
              <a:spcAft>
                <a:spcPct val="0"/>
              </a:spcAft>
              <a:defRPr>
                <a:solidFill>
                  <a:schemeClr val="tx1"/>
                </a:solidFill>
                <a:latin typeface="Arial" pitchFamily="34" charset="0"/>
              </a:defRPr>
            </a:lvl6pPr>
            <a:lvl7pPr marL="3021132" indent="-232395" eaLnBrk="0" fontAlgn="base" hangingPunct="0">
              <a:spcBef>
                <a:spcPct val="0"/>
              </a:spcBef>
              <a:spcAft>
                <a:spcPct val="0"/>
              </a:spcAft>
              <a:defRPr>
                <a:solidFill>
                  <a:schemeClr val="tx1"/>
                </a:solidFill>
                <a:latin typeface="Arial" pitchFamily="34" charset="0"/>
              </a:defRPr>
            </a:lvl7pPr>
            <a:lvl8pPr marL="3485921" indent="-232395" eaLnBrk="0" fontAlgn="base" hangingPunct="0">
              <a:spcBef>
                <a:spcPct val="0"/>
              </a:spcBef>
              <a:spcAft>
                <a:spcPct val="0"/>
              </a:spcAft>
              <a:defRPr>
                <a:solidFill>
                  <a:schemeClr val="tx1"/>
                </a:solidFill>
                <a:latin typeface="Arial" pitchFamily="34" charset="0"/>
              </a:defRPr>
            </a:lvl8pPr>
            <a:lvl9pPr marL="3950711" indent="-232395" eaLnBrk="0" fontAlgn="base" hangingPunct="0">
              <a:spcBef>
                <a:spcPct val="0"/>
              </a:spcBef>
              <a:spcAft>
                <a:spcPct val="0"/>
              </a:spcAft>
              <a:defRPr>
                <a:solidFill>
                  <a:schemeClr val="tx1"/>
                </a:solidFill>
                <a:latin typeface="Arial" pitchFamily="34" charset="0"/>
              </a:defRPr>
            </a:lvl9pPr>
          </a:lstStyle>
          <a:p>
            <a:pPr eaLnBrk="1" hangingPunct="1"/>
            <a:fld id="{955BE6DD-C358-4712-8DF1-933C7DBC0C49}" type="slidenum">
              <a:rPr lang="en-US" smtClean="0"/>
              <a:pPr eaLnBrk="1" hangingPunct="1"/>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example of ecosystem-based management</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28</a:t>
            </a:fld>
            <a:endParaRPr lang="en-US"/>
          </a:p>
        </p:txBody>
      </p:sp>
    </p:spTree>
    <p:extLst>
      <p:ext uri="{BB962C8B-B14F-4D97-AF65-F5344CB8AC3E}">
        <p14:creationId xmlns:p14="http://schemas.microsoft.com/office/powerpoint/2010/main" xmlns="" val="32838497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579">
              <a:defRPr/>
            </a:pPr>
            <a:r>
              <a:rPr lang="en-US" dirty="0"/>
              <a:t>Lessons learned here are in some ways reminiscent of the development of El Niño – Southern Oscillation (ENSO) phenomena.  The introduction of dynamical forecast models in the 1980s (</a:t>
            </a:r>
            <a:r>
              <a:rPr lang="en-US" dirty="0">
                <a:hlinkClick r:id="" action="ppaction://hlinkfile" tooltip="Cane, 1986 #2303"/>
              </a:rPr>
              <a:t>Cane et al. 1986</a:t>
            </a:r>
            <a:r>
              <a:rPr lang="en-US" dirty="0"/>
              <a:t>) led to several years of remarkably skillful predictions (</a:t>
            </a:r>
            <a:r>
              <a:rPr lang="en-US" dirty="0" err="1">
                <a:hlinkClick r:id="" action="ppaction://hlinkfile" tooltip="Latif, 1998 #2306"/>
              </a:rPr>
              <a:t>Latif</a:t>
            </a:r>
            <a:r>
              <a:rPr lang="en-US" dirty="0">
                <a:hlinkClick r:id="" action="ppaction://hlinkfile" tooltip="Latif, 1998 #2306"/>
              </a:rPr>
              <a:t> et al. 1998</a:t>
            </a:r>
            <a:r>
              <a:rPr lang="en-US" dirty="0"/>
              <a:t>).  In the 1990s, there was a significant drop in forecast skill when ENSO entered a distinctly different mode of variability (</a:t>
            </a:r>
            <a:r>
              <a:rPr lang="en-US" dirty="0" err="1">
                <a:hlinkClick r:id="" action="ppaction://hlinkfile" tooltip="Ji, 1996 #2305"/>
              </a:rPr>
              <a:t>Ji</a:t>
            </a:r>
            <a:r>
              <a:rPr lang="en-US" dirty="0">
                <a:hlinkClick r:id="" action="ppaction://hlinkfile" tooltip="Ji, 1996 #2305"/>
              </a:rPr>
              <a:t> et al. 1996</a:t>
            </a:r>
            <a:r>
              <a:rPr lang="en-US" dirty="0"/>
              <a:t>)—which ushered in a new wave of model improvement (</a:t>
            </a:r>
            <a:r>
              <a:rPr lang="en-US" dirty="0">
                <a:hlinkClick r:id="" action="ppaction://hlinkfile" tooltip="Chen, 1995 #2304"/>
              </a:rPr>
              <a:t>Chen et al. 1995</a:t>
            </a:r>
            <a:r>
              <a:rPr lang="en-US" dirty="0"/>
              <a:t>).  Indeed, long-term </a:t>
            </a:r>
            <a:r>
              <a:rPr lang="en-US" dirty="0" err="1"/>
              <a:t>hindcasting</a:t>
            </a:r>
            <a:r>
              <a:rPr lang="en-US" dirty="0"/>
              <a:t> studies suggest </a:t>
            </a:r>
            <a:r>
              <a:rPr lang="en-US" dirty="0" err="1"/>
              <a:t>interdecadal</a:t>
            </a:r>
            <a:r>
              <a:rPr lang="en-US" dirty="0"/>
              <a:t> variations in ENSO predictability that reflect temporal changes the underlying dynamics of the system (</a:t>
            </a:r>
            <a:r>
              <a:rPr lang="en-US" dirty="0">
                <a:hlinkClick r:id="" action="ppaction://hlinkfile" tooltip="Chen, 2004 #2302"/>
              </a:rPr>
              <a:t>Chen et al. 2004</a:t>
            </a:r>
            <a:r>
              <a:rPr lang="en-US" dirty="0"/>
              <a:t>).  It can be argued that ecological forecasting will be even more prone to fluctuations in predictability than the physical climate system, owing to even stronger nonlinearities in biological dynamics (Frank et al. 1994).  As such, assimilation of data will be essential to keep predictive ecological models on track.  Although data assimilation into coupled physical-biological models is still in its infancy (</a:t>
            </a:r>
            <a:r>
              <a:rPr lang="en-US" dirty="0">
                <a:hlinkClick r:id="" action="ppaction://hlinkfile" tooltip="Hofmann, 2002 #1011"/>
              </a:rPr>
              <a:t>Hofmann and </a:t>
            </a:r>
            <a:r>
              <a:rPr lang="en-US" dirty="0" err="1">
                <a:hlinkClick r:id="" action="ppaction://hlinkfile" tooltip="Hofmann, 2002 #1011"/>
              </a:rPr>
              <a:t>Friedrichs</a:t>
            </a:r>
            <a:r>
              <a:rPr lang="en-US" dirty="0">
                <a:hlinkClick r:id="" action="ppaction://hlinkfile" tooltip="Hofmann, 2002 #1011"/>
              </a:rPr>
              <a:t> 2002</a:t>
            </a:r>
            <a:r>
              <a:rPr lang="en-US" dirty="0"/>
              <a:t>), there are some promising inroads being made (</a:t>
            </a:r>
            <a:r>
              <a:rPr lang="en-US" dirty="0">
                <a:hlinkClick r:id="" action="ppaction://hlinkfile" tooltip="Gregg, 2009 #1988"/>
              </a:rPr>
              <a:t>Gregg et al. 2009</a:t>
            </a:r>
            <a:r>
              <a:rPr lang="en-US" dirty="0"/>
              <a:t>).  In any case, the 2010 </a:t>
            </a:r>
            <a:r>
              <a:rPr lang="en-US" i="1" dirty="0"/>
              <a:t>A. </a:t>
            </a:r>
            <a:r>
              <a:rPr lang="en-US" i="1" dirty="0" err="1"/>
              <a:t>fundyense</a:t>
            </a:r>
            <a:r>
              <a:rPr lang="en-US" dirty="0"/>
              <a:t> bloom in the Gulf of Maine highlights the need for intimate connection between observational networks and forecast systems, and how these aspects must evolve together to meet the grand challenge of ecological forecasting in the ocean.</a:t>
            </a:r>
          </a:p>
          <a:p>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29</a:t>
            </a:fld>
            <a:endParaRPr lang="en-US"/>
          </a:p>
        </p:txBody>
      </p:sp>
    </p:spTree>
    <p:extLst>
      <p:ext uri="{BB962C8B-B14F-4D97-AF65-F5344CB8AC3E}">
        <p14:creationId xmlns:p14="http://schemas.microsoft.com/office/powerpoint/2010/main" xmlns="" val="2531222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3</a:t>
            </a:fld>
            <a:endParaRPr lang="en-US"/>
          </a:p>
        </p:txBody>
      </p:sp>
    </p:spTree>
    <p:extLst>
      <p:ext uri="{BB962C8B-B14F-4D97-AF65-F5344CB8AC3E}">
        <p14:creationId xmlns:p14="http://schemas.microsoft.com/office/powerpoint/2010/main" xmlns="" val="2580306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30</a:t>
            </a:fld>
            <a:endParaRPr lang="en-US"/>
          </a:p>
        </p:txBody>
      </p:sp>
    </p:spTree>
    <p:extLst>
      <p:ext uri="{BB962C8B-B14F-4D97-AF65-F5344CB8AC3E}">
        <p14:creationId xmlns:p14="http://schemas.microsoft.com/office/powerpoint/2010/main" xmlns="" val="9628631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31</a:t>
            </a:fld>
            <a:endParaRPr lang="en-US"/>
          </a:p>
        </p:txBody>
      </p:sp>
    </p:spTree>
    <p:extLst>
      <p:ext uri="{BB962C8B-B14F-4D97-AF65-F5344CB8AC3E}">
        <p14:creationId xmlns:p14="http://schemas.microsoft.com/office/powerpoint/2010/main" xmlns="" val="27762752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32</a:t>
            </a:fld>
            <a:endParaRPr lang="en-US"/>
          </a:p>
        </p:txBody>
      </p:sp>
    </p:spTree>
    <p:extLst>
      <p:ext uri="{BB962C8B-B14F-4D97-AF65-F5344CB8AC3E}">
        <p14:creationId xmlns:p14="http://schemas.microsoft.com/office/powerpoint/2010/main" xmlns="" val="481953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33</a:t>
            </a:fld>
            <a:endParaRPr lang="en-US"/>
          </a:p>
        </p:txBody>
      </p:sp>
    </p:spTree>
    <p:extLst>
      <p:ext uri="{BB962C8B-B14F-4D97-AF65-F5344CB8AC3E}">
        <p14:creationId xmlns:p14="http://schemas.microsoft.com/office/powerpoint/2010/main" xmlns="" val="262841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4</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6035" name="Rectangle 3"/>
          <p:cNvSpPr>
            <a:spLocks noGrp="1" noChangeArrowheads="1"/>
          </p:cNvSpPr>
          <p:nvPr>
            <p:ph type="body" idx="1"/>
          </p:nvPr>
        </p:nvSpPr>
        <p:spPr/>
        <p:txBody>
          <a:bodyPr/>
          <a:lstStyle/>
          <a:p>
            <a:pPr eaLnBrk="1" hangingPunct="1">
              <a:defRPr/>
            </a:pPr>
            <a:r>
              <a:rPr lang="en-US" dirty="0" smtClean="0"/>
              <a:t>Upper food web: forced</a:t>
            </a:r>
            <a:r>
              <a:rPr lang="en-US" baseline="0" dirty="0" smtClean="0"/>
              <a:t> by observed fish abundance, gut contents</a:t>
            </a: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5</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6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6</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6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FAA26D3D-D897-4be2-8F04-BA451C77F1D7}">
              <ma14:placeholderFlag xmlns:ma14="http://schemas.microsoft.com/office/mac/drawingml/2011/main" xmlns="" val="1"/>
            </a:ext>
          </a:extLst>
        </p:spPr>
        <p:txBody>
          <a:bodyPr/>
          <a:lstStyle>
            <a:lvl1pPr>
              <a:defRPr sz="2400" b="1">
                <a:solidFill>
                  <a:schemeClr val="tx1"/>
                </a:solidFill>
                <a:latin typeface="Arial" pitchFamily="34" charset="0"/>
                <a:ea typeface="ＭＳ Ｐゴシック" pitchFamily="34" charset="-128"/>
              </a:defRPr>
            </a:lvl1pPr>
            <a:lvl2pPr marL="755283" indent="-290493">
              <a:defRPr sz="2400" b="1">
                <a:solidFill>
                  <a:schemeClr val="tx1"/>
                </a:solidFill>
                <a:latin typeface="Arial" pitchFamily="34" charset="0"/>
                <a:ea typeface="ＭＳ Ｐゴシック" pitchFamily="34" charset="-128"/>
              </a:defRPr>
            </a:lvl2pPr>
            <a:lvl3pPr marL="1161974" indent="-232395">
              <a:defRPr sz="2400" b="1">
                <a:solidFill>
                  <a:schemeClr val="tx1"/>
                </a:solidFill>
                <a:latin typeface="Arial" pitchFamily="34" charset="0"/>
                <a:ea typeface="ＭＳ Ｐゴシック" pitchFamily="34" charset="-128"/>
              </a:defRPr>
            </a:lvl3pPr>
            <a:lvl4pPr marL="1626763" indent="-232395">
              <a:defRPr sz="2400" b="1">
                <a:solidFill>
                  <a:schemeClr val="tx1"/>
                </a:solidFill>
                <a:latin typeface="Arial" pitchFamily="34" charset="0"/>
                <a:ea typeface="ＭＳ Ｐゴシック" pitchFamily="34" charset="-128"/>
              </a:defRPr>
            </a:lvl4pPr>
            <a:lvl5pPr marL="2091553" indent="-232395">
              <a:defRPr sz="2400" b="1">
                <a:solidFill>
                  <a:schemeClr val="tx1"/>
                </a:solidFill>
                <a:latin typeface="Arial" pitchFamily="34" charset="0"/>
                <a:ea typeface="ＭＳ Ｐゴシック" pitchFamily="34" charset="-128"/>
              </a:defRPr>
            </a:lvl5pPr>
            <a:lvl6pPr marL="255634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6pPr>
            <a:lvl7pPr marL="3021132"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7pPr>
            <a:lvl8pPr marL="348592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8pPr>
            <a:lvl9pPr marL="3950711" indent="-232395" eaLnBrk="0" fontAlgn="base" hangingPunct="0">
              <a:spcBef>
                <a:spcPct val="0"/>
              </a:spcBef>
              <a:spcAft>
                <a:spcPct val="0"/>
              </a:spcAft>
              <a:defRPr sz="2400" b="1">
                <a:solidFill>
                  <a:schemeClr val="tx1"/>
                </a:solidFill>
                <a:latin typeface="Arial" pitchFamily="34" charset="0"/>
                <a:ea typeface="ＭＳ Ｐゴシック" pitchFamily="34" charset="-128"/>
              </a:defRPr>
            </a:lvl9pPr>
          </a:lstStyle>
          <a:p>
            <a:fld id="{61A22017-E454-4C62-85EF-94D187F7836F}" type="slidenum">
              <a:rPr lang="en-US" sz="1200" b="0">
                <a:latin typeface="Times New Roman" pitchFamily="18" charset="0"/>
              </a:rPr>
              <a:pPr/>
              <a:t>7</a:t>
            </a:fld>
            <a:endParaRPr lang="en-US" sz="1200" b="0">
              <a:latin typeface="Times New Roman" pitchFamily="18" charset="0"/>
            </a:endParaRPr>
          </a:p>
        </p:txBody>
      </p:sp>
      <p:sp>
        <p:nvSpPr>
          <p:cNvPr id="556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56035" name="Rectangle 3"/>
          <p:cNvSpPr>
            <a:spLocks noGrp="1" noChangeArrowheads="1"/>
          </p:cNvSpPr>
          <p:nvPr>
            <p:ph type="body" idx="1"/>
          </p:nvPr>
        </p:nvSpPr>
        <p:spPr/>
        <p:txBody>
          <a:bodyPr/>
          <a:lstStyle/>
          <a:p>
            <a:pPr eaLnBrk="1" hangingPunct="1">
              <a:defRPr/>
            </a:pPr>
            <a:r>
              <a:rPr lang="en-US" dirty="0" smtClean="0"/>
              <a:t>Taking</a:t>
            </a:r>
            <a:r>
              <a:rPr lang="en-US" baseline="0" dirty="0" smtClean="0"/>
              <a:t> into account the low-nitrate water characteristic of the 1960s, top-down and bottom-up models can be brought into agreement.  The solution is one in which benthic production is slightly lower and drastically reduced zooplankton production.  Thus this end-to-end approach yields </a:t>
            </a:r>
            <a:r>
              <a:rPr lang="en-US" baseline="0" dirty="0" err="1" smtClean="0"/>
              <a:t>interdecadal</a:t>
            </a:r>
            <a:r>
              <a:rPr lang="en-US" baseline="0" dirty="0" smtClean="0"/>
              <a:t> variations in ecosystem structure and productivity– a major milestone.</a:t>
            </a: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Circle size – weight</a:t>
            </a:r>
          </a:p>
          <a:p>
            <a:r>
              <a:rPr lang="en-US" dirty="0" smtClean="0"/>
              <a:t>Upwelling system – without DVM advection lowers abundance</a:t>
            </a:r>
            <a:r>
              <a:rPr lang="en-US" baseline="0" dirty="0" smtClean="0"/>
              <a:t> in </a:t>
            </a:r>
            <a:r>
              <a:rPr lang="en-US" baseline="0" dirty="0" err="1" smtClean="0"/>
              <a:t>nearshore</a:t>
            </a:r>
            <a:r>
              <a:rPr lang="en-US" baseline="0" dirty="0" smtClean="0"/>
              <a:t> region</a:t>
            </a:r>
          </a:p>
          <a:p>
            <a:r>
              <a:rPr lang="en-US" baseline="0" dirty="0" smtClean="0"/>
              <a:t>With DVM copepods are retained in </a:t>
            </a:r>
            <a:r>
              <a:rPr lang="en-US" baseline="0" dirty="0" err="1" smtClean="0"/>
              <a:t>nearshore</a:t>
            </a:r>
            <a:r>
              <a:rPr lang="en-US" baseline="0" dirty="0" smtClean="0"/>
              <a:t> area, grow larger</a:t>
            </a:r>
          </a:p>
          <a:p>
            <a:r>
              <a:rPr lang="en-US" baseline="0" dirty="0" smtClean="0"/>
              <a:t>Larger copepods exported offshore seek the DCM</a:t>
            </a:r>
          </a:p>
          <a:p>
            <a:endParaRPr lang="en-US" dirty="0" smtClean="0"/>
          </a:p>
          <a:p>
            <a:endParaRPr lang="en-US" dirty="0" smtClean="0"/>
          </a:p>
          <a:p>
            <a:endParaRPr lang="en-US" dirty="0" smtClean="0"/>
          </a:p>
          <a:p>
            <a:r>
              <a:rPr lang="en-US" dirty="0" smtClean="0"/>
              <a:t>Two different results for a coastal upwelling simulation. The upper panel shows the</a:t>
            </a:r>
          </a:p>
          <a:p>
            <a:r>
              <a:rPr lang="en-US" dirty="0" smtClean="0"/>
              <a:t>copepod distributions after 40 days for a simulation in which there is no copepod </a:t>
            </a:r>
            <a:r>
              <a:rPr lang="en-US" dirty="0" err="1" smtClean="0"/>
              <a:t>diel</a:t>
            </a:r>
            <a:r>
              <a:rPr lang="en-US" dirty="0" smtClean="0"/>
              <a:t> vertical</a:t>
            </a:r>
          </a:p>
          <a:p>
            <a:r>
              <a:rPr lang="en-US" dirty="0" smtClean="0"/>
              <a:t>migration. In the lower panel, there is copepod vertical migration with the speed dependent</a:t>
            </a:r>
          </a:p>
          <a:p>
            <a:r>
              <a:rPr lang="en-US" dirty="0" smtClean="0"/>
              <a:t>on light, food concentration, the individual’s weight, and hunger. Bubble size is related to individual</a:t>
            </a:r>
          </a:p>
          <a:p>
            <a:r>
              <a:rPr lang="en-US" dirty="0" smtClean="0"/>
              <a:t>copepod weight. The horizontal axis shows the distance from shore in kilometers. </a:t>
            </a:r>
            <a:endParaRPr lang="en-US" dirty="0"/>
          </a:p>
        </p:txBody>
      </p:sp>
      <p:sp>
        <p:nvSpPr>
          <p:cNvPr id="4" name="Slide Number Placeholder 3"/>
          <p:cNvSpPr>
            <a:spLocks noGrp="1"/>
          </p:cNvSpPr>
          <p:nvPr>
            <p:ph type="sldNum" sz="quarter" idx="10"/>
          </p:nvPr>
        </p:nvSpPr>
        <p:spPr/>
        <p:txBody>
          <a:bodyPr/>
          <a:lstStyle/>
          <a:p>
            <a:fld id="{80DDB11A-B8FB-4AB6-A336-29442B2E56F8}" type="slidenum">
              <a:rPr lang="en-US" smtClean="0"/>
              <a:pPr/>
              <a:t>8</a:t>
            </a:fld>
            <a:endParaRPr lang="en-US"/>
          </a:p>
        </p:txBody>
      </p:sp>
    </p:spTree>
    <p:extLst>
      <p:ext uri="{BB962C8B-B14F-4D97-AF65-F5344CB8AC3E}">
        <p14:creationId xmlns:p14="http://schemas.microsoft.com/office/powerpoint/2010/main" xmlns="" val="907363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DDB11A-B8FB-4AB6-A336-29442B2E56F8}" type="slidenum">
              <a:rPr lang="en-US" smtClean="0"/>
              <a:pPr/>
              <a:t>9</a:t>
            </a:fld>
            <a:endParaRPr lang="en-US"/>
          </a:p>
        </p:txBody>
      </p:sp>
    </p:spTree>
    <p:extLst>
      <p:ext uri="{BB962C8B-B14F-4D97-AF65-F5344CB8AC3E}">
        <p14:creationId xmlns:p14="http://schemas.microsoft.com/office/powerpoint/2010/main" xmlns="" val="2748072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2265766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3591778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18521832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F9F8C0-8F6F-4A4C-82D4-A518CE6CCD93}" type="slidenum">
              <a:rPr lang="en-US"/>
              <a:pPr>
                <a:defRPr/>
              </a:pPr>
              <a:t>‹#›</a:t>
            </a:fld>
            <a:endParaRPr lang="en-US"/>
          </a:p>
        </p:txBody>
      </p:sp>
    </p:spTree>
    <p:extLst>
      <p:ext uri="{BB962C8B-B14F-4D97-AF65-F5344CB8AC3E}">
        <p14:creationId xmlns:p14="http://schemas.microsoft.com/office/powerpoint/2010/main" xmlns="" val="36875253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45E0FE-9C59-46B4-97B9-26A372269E4F}"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179737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45E0FE-9C59-46B4-97B9-26A372269E4F}" type="datetimeFigureOut">
              <a:rPr lang="en-US" smtClean="0"/>
              <a:pPr/>
              <a:t>10/9/2011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1174038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45E0FE-9C59-46B4-97B9-26A372269E4F}"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1753218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45E0FE-9C59-46B4-97B9-26A372269E4F}" type="datetimeFigureOut">
              <a:rPr lang="en-US" smtClean="0"/>
              <a:pPr/>
              <a:t>10/9/2011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241782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45E0FE-9C59-46B4-97B9-26A372269E4F}" type="datetimeFigureOut">
              <a:rPr lang="en-US" smtClean="0"/>
              <a:pPr/>
              <a:t>10/9/2011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691950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45E0FE-9C59-46B4-97B9-26A372269E4F}" type="datetimeFigureOut">
              <a:rPr lang="en-US" smtClean="0"/>
              <a:pPr/>
              <a:t>10/9/2011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4050968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E0FE-9C59-46B4-97B9-26A372269E4F}"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2769528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45E0FE-9C59-46B4-97B9-26A372269E4F}" type="datetimeFigureOut">
              <a:rPr lang="en-US" smtClean="0"/>
              <a:pPr/>
              <a:t>10/9/2011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4056751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45E0FE-9C59-46B4-97B9-26A372269E4F}" type="datetimeFigureOut">
              <a:rPr lang="en-US" smtClean="0"/>
              <a:pPr/>
              <a:t>10/9/2011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BDC305-AE46-4504-AB52-37A016080FEF}" type="slidenum">
              <a:rPr lang="en-US" smtClean="0"/>
              <a:pPr/>
              <a:t>‹#›</a:t>
            </a:fld>
            <a:endParaRPr lang="en-US"/>
          </a:p>
        </p:txBody>
      </p:sp>
    </p:spTree>
    <p:extLst>
      <p:ext uri="{BB962C8B-B14F-4D97-AF65-F5344CB8AC3E}">
        <p14:creationId xmlns:p14="http://schemas.microsoft.com/office/powerpoint/2010/main" xmlns="" val="42226668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5.xml"/><Relationship Id="rId7" Type="http://schemas.microsoft.com/office/2007/relationships/media" Target="../media/media2.mov"/><Relationship Id="rId12"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23.png"/><Relationship Id="rId11" Type="http://schemas.microsoft.com/office/2007/relationships/media" Target="../media/media4.mov"/><Relationship Id="rId5" Type="http://schemas.microsoft.com/office/2007/relationships/media" Target="../media/media1.mov"/><Relationship Id="rId10" Type="http://schemas.openxmlformats.org/officeDocument/2006/relationships/image" Target="../media/image25.png"/><Relationship Id="rId4" Type="http://schemas.openxmlformats.org/officeDocument/2006/relationships/image" Target="../media/image22.jpeg"/><Relationship Id="rId9" Type="http://schemas.microsoft.com/office/2007/relationships/media" Target="../media/media3.mov"/></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30.png"/><Relationship Id="rId4" Type="http://schemas.microsoft.com/office/2007/relationships/media" Target="../media/media5.mov"/></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3.emf"/><Relationship Id="rId5" Type="http://schemas.openxmlformats.org/officeDocument/2006/relationships/hyperlink" Target="http://www.nwfsc.noaa.gov/"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oleObject" Target="../embeddings/oleObject2.bin"/><Relationship Id="rId4" Type="http://schemas.openxmlformats.org/officeDocument/2006/relationships/image" Target="../media/image34.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9880" t="2500" r="5993" b="50162"/>
          <a:stretch/>
        </p:blipFill>
        <p:spPr>
          <a:xfrm>
            <a:off x="1270298" y="228599"/>
            <a:ext cx="6654502" cy="4754880"/>
          </a:xfrm>
          <a:prstGeom prst="rect">
            <a:avLst/>
          </a:prstGeom>
        </p:spPr>
      </p:pic>
      <p:sp>
        <p:nvSpPr>
          <p:cNvPr id="2" name="Title 1"/>
          <p:cNvSpPr>
            <a:spLocks noGrp="1"/>
          </p:cNvSpPr>
          <p:nvPr>
            <p:ph type="title" idx="4294967295"/>
          </p:nvPr>
        </p:nvSpPr>
        <p:spPr>
          <a:xfrm>
            <a:off x="0" y="4572000"/>
            <a:ext cx="9144000" cy="2286000"/>
          </a:xfrm>
        </p:spPr>
        <p:txBody>
          <a:bodyPr>
            <a:normAutofit/>
          </a:bodyPr>
          <a:lstStyle/>
          <a:p>
            <a:r>
              <a:rPr lang="en-US" dirty="0" smtClean="0"/>
              <a:t>Two decades</a:t>
            </a:r>
            <a:r>
              <a:rPr lang="en-US" baseline="0" dirty="0" smtClean="0"/>
              <a:t> of progress in physical-biological modeling and prediction</a:t>
            </a:r>
            <a:endParaRPr lang="en-US" dirty="0"/>
          </a:p>
        </p:txBody>
      </p:sp>
    </p:spTree>
    <p:extLst>
      <p:ext uri="{BB962C8B-B14F-4D97-AF65-F5344CB8AC3E}">
        <p14:creationId xmlns:p14="http://schemas.microsoft.com/office/powerpoint/2010/main" xmlns="" val="2290704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new.ncgm.so30.frisp.level4.1200.slow.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47800" y="320040"/>
            <a:ext cx="6309360" cy="6309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6324600"/>
            <a:ext cx="9144000" cy="369332"/>
          </a:xfrm>
          <a:prstGeom prst="rect">
            <a:avLst/>
          </a:prstGeom>
          <a:solidFill>
            <a:schemeClr val="bg1"/>
          </a:solidFill>
        </p:spPr>
        <p:txBody>
          <a:bodyPr wrap="square" rtlCol="0">
            <a:spAutoFit/>
          </a:bodyPr>
          <a:lstStyle/>
          <a:p>
            <a:pPr algn="ctr"/>
            <a:r>
              <a:rPr lang="en-US" dirty="0" err="1" smtClean="0"/>
              <a:t>Dinniman</a:t>
            </a:r>
            <a:r>
              <a:rPr lang="en-US" dirty="0" smtClean="0"/>
              <a:t> et al. (2011) </a:t>
            </a:r>
            <a:r>
              <a:rPr lang="en-US" i="1" dirty="0" smtClean="0"/>
              <a:t>Deep-Sea Research II </a:t>
            </a:r>
            <a:r>
              <a:rPr lang="en-US" b="1" dirty="0" smtClean="0"/>
              <a:t>58</a:t>
            </a:r>
            <a:r>
              <a:rPr lang="en-US" dirty="0" smtClean="0"/>
              <a:t>, 1508-1523. </a:t>
            </a:r>
            <a:r>
              <a:rPr lang="en-US" dirty="0"/>
              <a:t>U.S. GLOBEC Contribution </a:t>
            </a:r>
            <a:r>
              <a:rPr lang="en-US" dirty="0" smtClean="0"/>
              <a:t>691.</a:t>
            </a:r>
          </a:p>
        </p:txBody>
      </p:sp>
      <p:sp>
        <p:nvSpPr>
          <p:cNvPr id="2" name="Title 1"/>
          <p:cNvSpPr>
            <a:spLocks noGrp="1"/>
          </p:cNvSpPr>
          <p:nvPr>
            <p:ph type="title"/>
          </p:nvPr>
        </p:nvSpPr>
        <p:spPr>
          <a:xfrm>
            <a:off x="0" y="-29288"/>
            <a:ext cx="9144000" cy="791288"/>
          </a:xfrm>
          <a:solidFill>
            <a:schemeClr val="bg1"/>
          </a:solidFill>
        </p:spPr>
        <p:txBody>
          <a:bodyPr>
            <a:normAutofit/>
          </a:bodyPr>
          <a:lstStyle/>
          <a:p>
            <a:r>
              <a:rPr lang="en-US" sz="3600" dirty="0" smtClean="0"/>
              <a:t>Southern Ocean – West Antarctic Peninsula</a:t>
            </a:r>
            <a:endParaRPr lang="en-US" sz="3600" dirty="0"/>
          </a:p>
        </p:txBody>
      </p:sp>
      <p:sp>
        <p:nvSpPr>
          <p:cNvPr id="3" name="TextBox 2"/>
          <p:cNvSpPr txBox="1"/>
          <p:nvPr/>
        </p:nvSpPr>
        <p:spPr>
          <a:xfrm>
            <a:off x="0" y="914400"/>
            <a:ext cx="8991600" cy="523220"/>
          </a:xfrm>
          <a:prstGeom prst="rect">
            <a:avLst/>
          </a:prstGeom>
          <a:noFill/>
        </p:spPr>
        <p:txBody>
          <a:bodyPr wrap="square" rtlCol="0">
            <a:spAutoFit/>
          </a:bodyPr>
          <a:lstStyle/>
          <a:p>
            <a:pPr algn="ctr"/>
            <a:r>
              <a:rPr lang="en-US" sz="2800" dirty="0" smtClean="0"/>
              <a:t>Penetration of circumpolar deep water onto the shelf</a:t>
            </a:r>
            <a:endParaRPr lang="en-US" sz="2800" dirty="0"/>
          </a:p>
        </p:txBody>
      </p:sp>
      <p:sp>
        <p:nvSpPr>
          <p:cNvPr id="5" name="TextBox 4"/>
          <p:cNvSpPr txBox="1"/>
          <p:nvPr/>
        </p:nvSpPr>
        <p:spPr>
          <a:xfrm>
            <a:off x="4114800" y="4267200"/>
            <a:ext cx="1180516" cy="646331"/>
          </a:xfrm>
          <a:prstGeom prst="rect">
            <a:avLst/>
          </a:prstGeom>
          <a:noFill/>
        </p:spPr>
        <p:txBody>
          <a:bodyPr wrap="none" rtlCol="0">
            <a:spAutoFit/>
          </a:bodyPr>
          <a:lstStyle/>
          <a:p>
            <a:r>
              <a:rPr lang="en-US" dirty="0" smtClean="0"/>
              <a:t>Alexander </a:t>
            </a:r>
          </a:p>
          <a:p>
            <a:r>
              <a:rPr lang="en-US" dirty="0" smtClean="0"/>
              <a:t>       Island</a:t>
            </a:r>
            <a:endParaRPr lang="en-US" dirty="0"/>
          </a:p>
        </p:txBody>
      </p:sp>
      <p:sp>
        <p:nvSpPr>
          <p:cNvPr id="7" name="TextBox 6"/>
          <p:cNvSpPr txBox="1"/>
          <p:nvPr/>
        </p:nvSpPr>
        <p:spPr>
          <a:xfrm>
            <a:off x="5437855" y="3343870"/>
            <a:ext cx="1191545" cy="923330"/>
          </a:xfrm>
          <a:prstGeom prst="rect">
            <a:avLst/>
          </a:prstGeom>
          <a:noFill/>
        </p:spPr>
        <p:txBody>
          <a:bodyPr wrap="none" rtlCol="0">
            <a:spAutoFit/>
          </a:bodyPr>
          <a:lstStyle/>
          <a:p>
            <a:r>
              <a:rPr lang="en-US" dirty="0" smtClean="0"/>
              <a:t>West</a:t>
            </a:r>
          </a:p>
          <a:p>
            <a:r>
              <a:rPr lang="en-US" dirty="0" smtClean="0"/>
              <a:t> Antarctic</a:t>
            </a:r>
          </a:p>
          <a:p>
            <a:r>
              <a:rPr lang="en-US" dirty="0" smtClean="0"/>
              <a:t>  Peninsula</a:t>
            </a:r>
            <a:endParaRPr lang="en-US" dirty="0"/>
          </a:p>
        </p:txBody>
      </p:sp>
    </p:spTree>
    <p:extLst>
      <p:ext uri="{BB962C8B-B14F-4D97-AF65-F5344CB8AC3E}">
        <p14:creationId xmlns:p14="http://schemas.microsoft.com/office/powerpoint/2010/main" xmlns="" val="2012544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57200" y="-228600"/>
            <a:ext cx="8229600" cy="1143000"/>
          </a:xfrm>
        </p:spPr>
        <p:txBody>
          <a:bodyPr/>
          <a:lstStyle/>
          <a:p>
            <a:r>
              <a:rPr lang="en-US" dirty="0" smtClean="0"/>
              <a:t>Coastal Gulf of Alaska</a:t>
            </a:r>
            <a:endParaRPr lang="en-US" dirty="0"/>
          </a:p>
        </p:txBody>
      </p:sp>
      <p:sp>
        <p:nvSpPr>
          <p:cNvPr id="5" name="TextBox 4"/>
          <p:cNvSpPr txBox="1"/>
          <p:nvPr/>
        </p:nvSpPr>
        <p:spPr>
          <a:xfrm>
            <a:off x="8128863" y="1840468"/>
            <a:ext cx="862737" cy="369332"/>
          </a:xfrm>
          <a:prstGeom prst="rect">
            <a:avLst/>
          </a:prstGeom>
          <a:noFill/>
        </p:spPr>
        <p:txBody>
          <a:bodyPr wrap="none" rtlCol="0">
            <a:spAutoFit/>
          </a:bodyPr>
          <a:lstStyle/>
          <a:p>
            <a:r>
              <a:rPr lang="en-US" dirty="0" smtClean="0"/>
              <a:t>Salinity</a:t>
            </a:r>
            <a:endParaRPr lang="en-US" dirty="0"/>
          </a:p>
        </p:txBody>
      </p:sp>
      <p:pic>
        <p:nvPicPr>
          <p:cNvPr id="8" name="Picture 7" descr="Fig1"/>
          <p:cNvPicPr>
            <a:picLocks noChangeAspect="1" noChangeArrowheads="1"/>
          </p:cNvPicPr>
          <p:nvPr/>
        </p:nvPicPr>
        <p:blipFill>
          <a:blip r:embed="rId3" cstate="print">
            <a:extLst>
              <a:ext uri="{28A0092B-C50C-407E-A947-70E740481C1C}">
                <a14:useLocalDpi xmlns:a14="http://schemas.microsoft.com/office/drawing/2010/main" xmlns="" val="0"/>
              </a:ext>
            </a:extLst>
          </a:blip>
          <a:srcRect l="3529" t="27289" r="3529" b="30927"/>
          <a:stretch>
            <a:fillRect/>
          </a:stretch>
        </p:blipFill>
        <p:spPr bwMode="auto">
          <a:xfrm>
            <a:off x="12176" y="3657600"/>
            <a:ext cx="4407424" cy="256032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133600" y="4648200"/>
            <a:ext cx="1147666"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descr="combined-salinity"/>
          <p:cNvPicPr>
            <a:picLocks noChangeAspect="1" noChangeArrowheads="1"/>
          </p:cNvPicPr>
          <p:nvPr/>
        </p:nvPicPr>
        <p:blipFill rotWithShape="1">
          <a:blip r:embed="rId5">
            <a:extLst>
              <a:ext uri="{28A0092B-C50C-407E-A947-70E740481C1C}">
                <a14:useLocalDpi xmlns:a14="http://schemas.microsoft.com/office/drawing/2010/main" xmlns="" val="0"/>
              </a:ext>
            </a:extLst>
          </a:blip>
          <a:srcRect l="4421" t="13844" b="11753"/>
          <a:stretch/>
        </p:blipFill>
        <p:spPr bwMode="auto">
          <a:xfrm>
            <a:off x="1371600" y="609600"/>
            <a:ext cx="6229410" cy="310896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10" name="Picture 9" descr="GOANPZ"/>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754880" y="3566160"/>
            <a:ext cx="4389120" cy="32918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67669" y="6324600"/>
            <a:ext cx="1672253" cy="461665"/>
          </a:xfrm>
          <a:prstGeom prst="rect">
            <a:avLst/>
          </a:prstGeom>
          <a:noFill/>
        </p:spPr>
        <p:txBody>
          <a:bodyPr wrap="none" rtlCol="0">
            <a:spAutoFit/>
          </a:bodyPr>
          <a:lstStyle/>
          <a:p>
            <a:r>
              <a:rPr lang="en-US" sz="2400" dirty="0" smtClean="0"/>
              <a:t>Al Hermann</a:t>
            </a:r>
            <a:endParaRPr lang="en-US" sz="2400" dirty="0"/>
          </a:p>
        </p:txBody>
      </p:sp>
    </p:spTree>
    <p:extLst>
      <p:ext uri="{BB962C8B-B14F-4D97-AF65-F5344CB8AC3E}">
        <p14:creationId xmlns:p14="http://schemas.microsoft.com/office/powerpoint/2010/main" xmlns="" val="39981364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76200"/>
            <a:ext cx="9101036" cy="1600200"/>
          </a:xfrm>
        </p:spPr>
        <p:txBody>
          <a:bodyPr>
            <a:noAutofit/>
          </a:bodyPr>
          <a:lstStyle/>
          <a:p>
            <a:r>
              <a:rPr lang="en-US" sz="3200" dirty="0" smtClean="0"/>
              <a:t>Why is the CGOA so productive despite being subject to mean winds that are </a:t>
            </a:r>
            <a:r>
              <a:rPr lang="en-US" sz="3200" dirty="0" err="1" smtClean="0"/>
              <a:t>downwelling</a:t>
            </a:r>
            <a:r>
              <a:rPr lang="en-US" sz="3200" dirty="0" smtClean="0"/>
              <a:t>-favorable?</a:t>
            </a:r>
            <a:endParaRPr lang="en-US" sz="3200"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33400" y="2514600"/>
            <a:ext cx="3912205"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52400" y="5726668"/>
            <a:ext cx="4274312" cy="369332"/>
          </a:xfrm>
          <a:prstGeom prst="rect">
            <a:avLst/>
          </a:prstGeom>
          <a:noFill/>
        </p:spPr>
        <p:txBody>
          <a:bodyPr wrap="none" rtlCol="0">
            <a:spAutoFit/>
          </a:bodyPr>
          <a:lstStyle/>
          <a:p>
            <a:r>
              <a:rPr lang="en-US" dirty="0" smtClean="0"/>
              <a:t>Wind stress (vectors)  and </a:t>
            </a:r>
            <a:r>
              <a:rPr lang="en-US" dirty="0"/>
              <a:t>curl (</a:t>
            </a:r>
            <a:r>
              <a:rPr lang="en-US" dirty="0" smtClean="0"/>
              <a:t>N </a:t>
            </a:r>
            <a:r>
              <a:rPr lang="en-US" dirty="0"/>
              <a:t>m</a:t>
            </a:r>
            <a:r>
              <a:rPr lang="en-US" baseline="30000" dirty="0"/>
              <a:t>-3</a:t>
            </a:r>
            <a:r>
              <a:rPr lang="en-US" dirty="0"/>
              <a:t> x </a:t>
            </a:r>
            <a:r>
              <a:rPr lang="en-US" dirty="0" smtClean="0"/>
              <a:t>10</a:t>
            </a:r>
            <a:r>
              <a:rPr lang="en-US" baseline="30000" dirty="0" smtClean="0"/>
              <a:t>3</a:t>
            </a:r>
            <a:r>
              <a:rPr lang="en-US" dirty="0" smtClean="0"/>
              <a:t>)</a:t>
            </a:r>
            <a:endParaRPr lang="en-US" dirty="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53000" y="2514600"/>
            <a:ext cx="3896199"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Box 9"/>
          <p:cNvSpPr txBox="1"/>
          <p:nvPr/>
        </p:nvSpPr>
        <p:spPr>
          <a:xfrm>
            <a:off x="5029200" y="5726668"/>
            <a:ext cx="3851119" cy="369332"/>
          </a:xfrm>
          <a:prstGeom prst="rect">
            <a:avLst/>
          </a:prstGeom>
          <a:noFill/>
        </p:spPr>
        <p:txBody>
          <a:bodyPr wrap="none" rtlCol="0">
            <a:spAutoFit/>
          </a:bodyPr>
          <a:lstStyle/>
          <a:p>
            <a:r>
              <a:rPr lang="en-US" dirty="0" smtClean="0"/>
              <a:t>Vertical diffusion (</a:t>
            </a:r>
            <a:r>
              <a:rPr lang="en-US" dirty="0" err="1" smtClean="0"/>
              <a:t>mmol</a:t>
            </a:r>
            <a:r>
              <a:rPr lang="en-US" dirty="0" smtClean="0"/>
              <a:t> N </a:t>
            </a:r>
            <a:r>
              <a:rPr lang="en-US" dirty="0"/>
              <a:t>m</a:t>
            </a:r>
            <a:r>
              <a:rPr lang="en-US" baseline="30000" dirty="0"/>
              <a:t>-2</a:t>
            </a:r>
            <a:r>
              <a:rPr lang="en-US" dirty="0"/>
              <a:t> s</a:t>
            </a:r>
            <a:r>
              <a:rPr lang="en-US" baseline="30000" dirty="0"/>
              <a:t>-1</a:t>
            </a:r>
            <a:r>
              <a:rPr lang="en-US" dirty="0"/>
              <a:t> x </a:t>
            </a:r>
            <a:r>
              <a:rPr lang="en-US" dirty="0" smtClean="0"/>
              <a:t>10</a:t>
            </a:r>
            <a:r>
              <a:rPr lang="en-US" baseline="30000" dirty="0" smtClean="0"/>
              <a:t>3</a:t>
            </a:r>
            <a:r>
              <a:rPr lang="en-US" dirty="0" smtClean="0"/>
              <a:t>)</a:t>
            </a:r>
            <a:endParaRPr lang="en-US" baseline="30000" dirty="0"/>
          </a:p>
        </p:txBody>
      </p:sp>
      <p:sp>
        <p:nvSpPr>
          <p:cNvPr id="12" name="TextBox 11"/>
          <p:cNvSpPr txBox="1"/>
          <p:nvPr/>
        </p:nvSpPr>
        <p:spPr>
          <a:xfrm>
            <a:off x="6121012" y="2052935"/>
            <a:ext cx="1680268" cy="461665"/>
          </a:xfrm>
          <a:prstGeom prst="rect">
            <a:avLst/>
          </a:prstGeom>
          <a:noFill/>
        </p:spPr>
        <p:txBody>
          <a:bodyPr wrap="none" rtlCol="0">
            <a:spAutoFit/>
          </a:bodyPr>
          <a:lstStyle/>
          <a:p>
            <a:r>
              <a:rPr lang="en-US" sz="2400" dirty="0" smtClean="0"/>
              <a:t>Tidal mixing</a:t>
            </a:r>
            <a:endParaRPr lang="en-US" sz="2400" dirty="0"/>
          </a:p>
        </p:txBody>
      </p:sp>
      <p:sp>
        <p:nvSpPr>
          <p:cNvPr id="13" name="TextBox 12"/>
          <p:cNvSpPr txBox="1"/>
          <p:nvPr/>
        </p:nvSpPr>
        <p:spPr>
          <a:xfrm>
            <a:off x="0" y="6412468"/>
            <a:ext cx="9144000" cy="369332"/>
          </a:xfrm>
          <a:prstGeom prst="rect">
            <a:avLst/>
          </a:prstGeom>
          <a:noFill/>
        </p:spPr>
        <p:txBody>
          <a:bodyPr wrap="square" rtlCol="0">
            <a:spAutoFit/>
          </a:bodyPr>
          <a:lstStyle/>
          <a:p>
            <a:r>
              <a:rPr lang="en-US" dirty="0" smtClean="0"/>
              <a:t>Hermann</a:t>
            </a:r>
            <a:r>
              <a:rPr lang="en-US" dirty="0"/>
              <a:t>, A.J</a:t>
            </a:r>
            <a:r>
              <a:rPr lang="en-US" dirty="0" smtClean="0"/>
              <a:t>. et al. (2009)  </a:t>
            </a:r>
            <a:r>
              <a:rPr lang="en-US" i="1" dirty="0" smtClean="0"/>
              <a:t>Deep-Sea </a:t>
            </a:r>
            <a:r>
              <a:rPr lang="en-US" i="1" dirty="0"/>
              <a:t>Research </a:t>
            </a:r>
            <a:r>
              <a:rPr lang="en-US" i="1" dirty="0" smtClean="0"/>
              <a:t>II </a:t>
            </a:r>
            <a:r>
              <a:rPr lang="en-US" b="1" dirty="0" smtClean="0"/>
              <a:t>56</a:t>
            </a:r>
            <a:r>
              <a:rPr lang="en-US" dirty="0" smtClean="0"/>
              <a:t>, 2474-2486.  U.S. GLOBEC Contribution 629.</a:t>
            </a:r>
          </a:p>
        </p:txBody>
      </p:sp>
      <p:sp>
        <p:nvSpPr>
          <p:cNvPr id="2" name="TextBox 1"/>
          <p:cNvSpPr txBox="1"/>
          <p:nvPr/>
        </p:nvSpPr>
        <p:spPr>
          <a:xfrm>
            <a:off x="2544282" y="2286000"/>
            <a:ext cx="1113318" cy="369332"/>
          </a:xfrm>
          <a:prstGeom prst="rect">
            <a:avLst/>
          </a:prstGeom>
          <a:noFill/>
        </p:spPr>
        <p:txBody>
          <a:bodyPr wrap="none" rtlCol="0">
            <a:spAutoFit/>
          </a:bodyPr>
          <a:lstStyle/>
          <a:p>
            <a:r>
              <a:rPr lang="en-US" dirty="0" smtClean="0">
                <a:solidFill>
                  <a:schemeClr val="bg1"/>
                </a:solidFill>
              </a:rPr>
              <a:t>May 2001</a:t>
            </a:r>
            <a:endParaRPr lang="en-US" dirty="0">
              <a:solidFill>
                <a:schemeClr val="bg1"/>
              </a:solidFill>
            </a:endParaRPr>
          </a:p>
        </p:txBody>
      </p:sp>
      <p:sp>
        <p:nvSpPr>
          <p:cNvPr id="14" name="TextBox 13"/>
          <p:cNvSpPr txBox="1"/>
          <p:nvPr/>
        </p:nvSpPr>
        <p:spPr>
          <a:xfrm>
            <a:off x="6963882" y="2297668"/>
            <a:ext cx="1113318" cy="369332"/>
          </a:xfrm>
          <a:prstGeom prst="rect">
            <a:avLst/>
          </a:prstGeom>
          <a:noFill/>
        </p:spPr>
        <p:txBody>
          <a:bodyPr wrap="none" rtlCol="0">
            <a:spAutoFit/>
          </a:bodyPr>
          <a:lstStyle/>
          <a:p>
            <a:r>
              <a:rPr lang="en-US" dirty="0" smtClean="0">
                <a:solidFill>
                  <a:schemeClr val="bg1"/>
                </a:solidFill>
              </a:rPr>
              <a:t>May 2001</a:t>
            </a:r>
            <a:endParaRPr lang="en-US" dirty="0">
              <a:solidFill>
                <a:schemeClr val="bg1"/>
              </a:solidFill>
            </a:endParaRPr>
          </a:p>
        </p:txBody>
      </p:sp>
      <p:sp>
        <p:nvSpPr>
          <p:cNvPr id="11" name="TextBox 10"/>
          <p:cNvSpPr txBox="1"/>
          <p:nvPr/>
        </p:nvSpPr>
        <p:spPr>
          <a:xfrm>
            <a:off x="609600" y="1759803"/>
            <a:ext cx="3657600" cy="830997"/>
          </a:xfrm>
          <a:prstGeom prst="rect">
            <a:avLst/>
          </a:prstGeom>
          <a:noFill/>
        </p:spPr>
        <p:txBody>
          <a:bodyPr wrap="square" rtlCol="0">
            <a:spAutoFit/>
          </a:bodyPr>
          <a:lstStyle/>
          <a:p>
            <a:pPr algn="ctr"/>
            <a:r>
              <a:rPr lang="en-US" sz="2400" dirty="0" smtClean="0"/>
              <a:t>Upwelling driven by curl of the wind stress</a:t>
            </a:r>
            <a:endParaRPr lang="en-US" sz="2400" dirty="0"/>
          </a:p>
        </p:txBody>
      </p:sp>
    </p:spTree>
    <p:extLst>
      <p:ext uri="{BB962C8B-B14F-4D97-AF65-F5344CB8AC3E}">
        <p14:creationId xmlns:p14="http://schemas.microsoft.com/office/powerpoint/2010/main" xmlns="" val="3932975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7800" y="762000"/>
            <a:ext cx="8229600" cy="1143000"/>
          </a:xfrm>
        </p:spPr>
        <p:txBody>
          <a:bodyPr/>
          <a:lstStyle/>
          <a:p>
            <a:r>
              <a:rPr lang="en-US" dirty="0" smtClean="0"/>
              <a:t>(3) Site-specific models</a:t>
            </a:r>
            <a:endParaRPr lang="en-US" dirty="0"/>
          </a:p>
        </p:txBody>
      </p:sp>
      <p:sp>
        <p:nvSpPr>
          <p:cNvPr id="3" name="TextBox 2"/>
          <p:cNvSpPr txBox="1"/>
          <p:nvPr/>
        </p:nvSpPr>
        <p:spPr>
          <a:xfrm>
            <a:off x="533400" y="2811482"/>
            <a:ext cx="7772400" cy="3970318"/>
          </a:xfrm>
          <a:prstGeom prst="rect">
            <a:avLst/>
          </a:prstGeom>
          <a:noFill/>
        </p:spPr>
        <p:txBody>
          <a:bodyPr wrap="square" rtlCol="0">
            <a:spAutoFit/>
          </a:bodyPr>
          <a:lstStyle/>
          <a:p>
            <a:r>
              <a:rPr lang="en-US" sz="2800" dirty="0" smtClean="0"/>
              <a:t>U.S. GLOBEC report 0:</a:t>
            </a:r>
            <a:endParaRPr lang="en-US" sz="2800" dirty="0"/>
          </a:p>
          <a:p>
            <a:r>
              <a:rPr lang="en-US" sz="2800" dirty="0" smtClean="0"/>
              <a:t>“We propose that the first step in the GLOBEC program should be a modeling effort to determine how well we are able to put together our present knowledge of physical oceanography with the known population biology of marine organisms that have numerous, distinct, planktonic life stages. There have been few, if any, theoretical models that have successfully addressed this question…”</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xmlns="" val="7291128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5941874"/>
            <a:ext cx="9144000" cy="1754326"/>
          </a:xfrm>
          <a:prstGeom prst="rect">
            <a:avLst/>
          </a:prstGeom>
          <a:noFill/>
        </p:spPr>
        <p:txBody>
          <a:bodyPr wrap="square" rtlCol="0">
            <a:spAutoFit/>
          </a:bodyPr>
          <a:lstStyle/>
          <a:p>
            <a:r>
              <a:rPr lang="en-US" dirty="0" smtClean="0"/>
              <a:t>Lynch</a:t>
            </a:r>
            <a:r>
              <a:rPr lang="en-US" dirty="0"/>
              <a:t> </a:t>
            </a:r>
            <a:r>
              <a:rPr lang="en-US" dirty="0" smtClean="0"/>
              <a:t>et al. (1996) </a:t>
            </a:r>
            <a:r>
              <a:rPr lang="en-US" i="1" dirty="0" smtClean="0"/>
              <a:t>Continental </a:t>
            </a:r>
            <a:r>
              <a:rPr lang="en-US" i="1" dirty="0"/>
              <a:t>Shelf </a:t>
            </a:r>
            <a:r>
              <a:rPr lang="en-US" i="1" dirty="0" smtClean="0"/>
              <a:t>Research </a:t>
            </a:r>
            <a:r>
              <a:rPr lang="en-US" b="1" dirty="0" smtClean="0"/>
              <a:t>16</a:t>
            </a:r>
            <a:r>
              <a:rPr lang="en-US" dirty="0" smtClean="0"/>
              <a:t> </a:t>
            </a:r>
            <a:r>
              <a:rPr lang="en-US" dirty="0"/>
              <a:t>(</a:t>
            </a:r>
            <a:r>
              <a:rPr lang="en-US" dirty="0" smtClean="0"/>
              <a:t>7), 875-906. </a:t>
            </a:r>
            <a:r>
              <a:rPr lang="en-US" dirty="0"/>
              <a:t>U.S. GLOBEC Contribution #</a:t>
            </a:r>
            <a:r>
              <a:rPr lang="en-US" dirty="0" smtClean="0"/>
              <a:t>77</a:t>
            </a:r>
          </a:p>
          <a:p>
            <a:endParaRPr lang="en-US" dirty="0" smtClean="0"/>
          </a:p>
          <a:p>
            <a:r>
              <a:rPr lang="en-US" dirty="0" smtClean="0"/>
              <a:t>Chen et al. (2006) </a:t>
            </a:r>
            <a:r>
              <a:rPr lang="en-US" i="1" dirty="0" smtClean="0"/>
              <a:t>Journal of </a:t>
            </a:r>
            <a:r>
              <a:rPr lang="en-US" i="1" dirty="0"/>
              <a:t>Geophysical Research </a:t>
            </a:r>
            <a:r>
              <a:rPr lang="en-US" b="1" dirty="0"/>
              <a:t>112</a:t>
            </a:r>
            <a:r>
              <a:rPr lang="en-US" dirty="0"/>
              <a:t>, </a:t>
            </a:r>
            <a:r>
              <a:rPr lang="en-US" dirty="0" smtClean="0"/>
              <a:t>C03018.  </a:t>
            </a:r>
            <a:r>
              <a:rPr lang="en-US" dirty="0"/>
              <a:t>U.S. GLOBEC Contribution </a:t>
            </a:r>
            <a:r>
              <a:rPr lang="en-US" dirty="0" smtClean="0"/>
              <a:t>#294</a:t>
            </a:r>
            <a:endParaRPr lang="en-US" dirty="0"/>
          </a:p>
          <a:p>
            <a:endParaRPr lang="en-US" dirty="0" smtClean="0"/>
          </a:p>
          <a:p>
            <a:endParaRPr lang="en-US" dirty="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04360" y="2639285"/>
            <a:ext cx="4663440" cy="23899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itle 4"/>
          <p:cNvSpPr>
            <a:spLocks noGrp="1"/>
          </p:cNvSpPr>
          <p:nvPr>
            <p:ph type="title" idx="4294967295"/>
          </p:nvPr>
        </p:nvSpPr>
        <p:spPr>
          <a:xfrm>
            <a:off x="76200" y="-258762"/>
            <a:ext cx="8991600" cy="2316162"/>
          </a:xfrm>
        </p:spPr>
        <p:txBody>
          <a:bodyPr>
            <a:normAutofit/>
          </a:bodyPr>
          <a:lstStyle/>
          <a:p>
            <a:r>
              <a:rPr lang="en-US" dirty="0" smtClean="0"/>
              <a:t>Application of unstructured</a:t>
            </a:r>
            <a:r>
              <a:rPr lang="en-US" baseline="0" dirty="0" smtClean="0"/>
              <a:t> meshes </a:t>
            </a:r>
            <a:r>
              <a:rPr lang="en-US" dirty="0" smtClean="0"/>
              <a:t>in</a:t>
            </a:r>
            <a:r>
              <a:rPr lang="en-US" baseline="0" dirty="0" smtClean="0"/>
              <a:t> GLOBEC modeling studies of the Northwest Atlantic</a:t>
            </a:r>
            <a:endParaRPr lang="en-US" dirty="0"/>
          </a:p>
        </p:txBody>
      </p:sp>
      <p:pic>
        <p:nvPicPr>
          <p:cNvPr id="6" name="Picture 5" descr="gom_gridc_new"/>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a:off x="76200" y="2057400"/>
            <a:ext cx="419788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3224107" y="5334000"/>
            <a:ext cx="890693" cy="369332"/>
          </a:xfrm>
          <a:prstGeom prst="rect">
            <a:avLst/>
          </a:prstGeom>
          <a:noFill/>
        </p:spPr>
        <p:txBody>
          <a:bodyPr wrap="none" rtlCol="0">
            <a:spAutoFit/>
          </a:bodyPr>
          <a:lstStyle/>
          <a:p>
            <a:r>
              <a:rPr lang="en-US" dirty="0" smtClean="0"/>
              <a:t>FVCOM</a:t>
            </a:r>
            <a:endParaRPr lang="en-US" dirty="0"/>
          </a:p>
        </p:txBody>
      </p:sp>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calanus_life"/>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0580" t="9479" r="3124" b="9334"/>
          <a:stretch/>
        </p:blipFill>
        <p:spPr bwMode="auto">
          <a:xfrm>
            <a:off x="14786" y="0"/>
            <a:ext cx="3485013" cy="155448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scot6.mov">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rotWithShape="1">
          <a:blip r:embed="rId6"/>
          <a:srcRect l="6931" r="12713" b="5669"/>
          <a:stretch/>
        </p:blipFill>
        <p:spPr>
          <a:xfrm>
            <a:off x="3004458" y="1146110"/>
            <a:ext cx="2939142" cy="2587690"/>
          </a:xfrm>
          <a:prstGeom prst="rect">
            <a:avLst/>
          </a:prstGeom>
        </p:spPr>
      </p:pic>
      <p:sp>
        <p:nvSpPr>
          <p:cNvPr id="2" name="Title 1"/>
          <p:cNvSpPr>
            <a:spLocks noGrp="1"/>
          </p:cNvSpPr>
          <p:nvPr>
            <p:ph type="title" idx="4294967295"/>
          </p:nvPr>
        </p:nvSpPr>
        <p:spPr>
          <a:xfrm>
            <a:off x="3429000" y="-76200"/>
            <a:ext cx="5867399" cy="1066800"/>
          </a:xfrm>
        </p:spPr>
        <p:txBody>
          <a:bodyPr>
            <a:noAutofit/>
          </a:bodyPr>
          <a:lstStyle/>
          <a:p>
            <a:r>
              <a:rPr lang="en-US" sz="2400" dirty="0" smtClean="0"/>
              <a:t>Individual-based models of </a:t>
            </a:r>
            <a:r>
              <a:rPr lang="en-US" sz="2400" i="1" dirty="0" smtClean="0"/>
              <a:t>C. finmarchicus</a:t>
            </a:r>
            <a:r>
              <a:rPr lang="en-US" sz="2400" dirty="0" smtClean="0"/>
              <a:t>: </a:t>
            </a:r>
            <a:br>
              <a:rPr lang="en-US" sz="2400" dirty="0" smtClean="0"/>
            </a:br>
            <a:r>
              <a:rPr lang="en-US" sz="2400" dirty="0" smtClean="0"/>
              <a:t>effects of different source populations</a:t>
            </a:r>
            <a:endParaRPr lang="en-US" sz="2400" dirty="0"/>
          </a:p>
        </p:txBody>
      </p:sp>
      <p:pic>
        <p:nvPicPr>
          <p:cNvPr id="4" name="geor6.mov">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rotWithShape="1">
          <a:blip r:embed="rId8"/>
          <a:srcRect l="6674" r="13734" b="5045"/>
          <a:stretch/>
        </p:blipFill>
        <p:spPr>
          <a:xfrm>
            <a:off x="3032449" y="3810000"/>
            <a:ext cx="2911151" cy="2604796"/>
          </a:xfrm>
          <a:prstGeom prst="rect">
            <a:avLst/>
          </a:prstGeom>
        </p:spPr>
      </p:pic>
      <p:pic>
        <p:nvPicPr>
          <p:cNvPr id="5" name="jord6.mov">
            <a:hlinkClick r:id="" action="ppaction://media"/>
          </p:cNvPr>
          <p:cNvPicPr>
            <a:picLocks noChangeAspect="1"/>
          </p:cNvPicPr>
          <p:nvPr>
            <a:videoFile r:link="rId1"/>
            <p:extLst>
              <p:ext uri="{DAA4B4D4-6D71-4841-9C94-3DE7FCFB9230}">
                <p14:media xmlns:p14="http://schemas.microsoft.com/office/powerpoint/2010/main" xmlns="" r:embed="rId9"/>
              </p:ext>
            </p:extLst>
          </p:nvPr>
        </p:nvPicPr>
        <p:blipFill rotWithShape="1">
          <a:blip r:embed="rId10"/>
          <a:srcRect l="6378" r="13010" b="5669"/>
          <a:stretch/>
        </p:blipFill>
        <p:spPr>
          <a:xfrm>
            <a:off x="6096000" y="1146110"/>
            <a:ext cx="2948474" cy="2587690"/>
          </a:xfrm>
          <a:prstGeom prst="rect">
            <a:avLst/>
          </a:prstGeom>
        </p:spPr>
      </p:pic>
      <p:pic>
        <p:nvPicPr>
          <p:cNvPr id="7" name="wilk6.mov">
            <a:hlinkClick r:id="" action="ppaction://media"/>
          </p:cNvPr>
          <p:cNvPicPr>
            <a:picLocks noChangeAspect="1"/>
          </p:cNvPicPr>
          <p:nvPr>
            <a:videoFile r:link="rId1"/>
            <p:extLst>
              <p:ext uri="{DAA4B4D4-6D71-4841-9C94-3DE7FCFB9230}">
                <p14:media xmlns:p14="http://schemas.microsoft.com/office/powerpoint/2010/main" xmlns="" r:embed="rId11"/>
              </p:ext>
            </p:extLst>
          </p:nvPr>
        </p:nvPicPr>
        <p:blipFill rotWithShape="1">
          <a:blip r:embed="rId12"/>
          <a:srcRect l="6122" r="13775" b="5045"/>
          <a:stretch/>
        </p:blipFill>
        <p:spPr>
          <a:xfrm>
            <a:off x="6096000" y="3796004"/>
            <a:ext cx="2929812" cy="2604796"/>
          </a:xfrm>
          <a:prstGeom prst="rect">
            <a:avLst/>
          </a:prstGeom>
        </p:spPr>
      </p:pic>
      <p:sp>
        <p:nvSpPr>
          <p:cNvPr id="8" name="TextBox 7"/>
          <p:cNvSpPr txBox="1"/>
          <p:nvPr/>
        </p:nvSpPr>
        <p:spPr>
          <a:xfrm>
            <a:off x="386362" y="2914471"/>
            <a:ext cx="2433038" cy="1815882"/>
          </a:xfrm>
          <a:prstGeom prst="rect">
            <a:avLst/>
          </a:prstGeom>
          <a:noFill/>
        </p:spPr>
        <p:txBody>
          <a:bodyPr wrap="none" rtlCol="0">
            <a:spAutoFit/>
          </a:bodyPr>
          <a:lstStyle/>
          <a:p>
            <a:r>
              <a:rPr lang="en-US" sz="2800" dirty="0" smtClean="0">
                <a:solidFill>
                  <a:schemeClr val="accent1"/>
                </a:solidFill>
              </a:rPr>
              <a:t>Eggs/</a:t>
            </a:r>
            <a:r>
              <a:rPr lang="en-US" sz="2800" dirty="0" err="1" smtClean="0">
                <a:solidFill>
                  <a:schemeClr val="accent1"/>
                </a:solidFill>
              </a:rPr>
              <a:t>Nauplii</a:t>
            </a:r>
            <a:endParaRPr lang="en-US" sz="2800" dirty="0" smtClean="0">
              <a:solidFill>
                <a:schemeClr val="accent1"/>
              </a:solidFill>
            </a:endParaRPr>
          </a:p>
          <a:p>
            <a:r>
              <a:rPr lang="en-US" sz="2800" dirty="0" err="1" smtClean="0">
                <a:solidFill>
                  <a:srgbClr val="92D050"/>
                </a:solidFill>
              </a:rPr>
              <a:t>Copepodite</a:t>
            </a:r>
            <a:r>
              <a:rPr lang="en-US" sz="2800" dirty="0" smtClean="0">
                <a:solidFill>
                  <a:srgbClr val="92D050"/>
                </a:solidFill>
              </a:rPr>
              <a:t> 1-3</a:t>
            </a:r>
          </a:p>
          <a:p>
            <a:r>
              <a:rPr lang="en-US" sz="2800" dirty="0" err="1" smtClean="0">
                <a:solidFill>
                  <a:srgbClr val="FF0000"/>
                </a:solidFill>
              </a:rPr>
              <a:t>Copepodite</a:t>
            </a:r>
            <a:r>
              <a:rPr lang="en-US" sz="2800" dirty="0" smtClean="0">
                <a:solidFill>
                  <a:srgbClr val="FF0000"/>
                </a:solidFill>
              </a:rPr>
              <a:t> 4-5</a:t>
            </a:r>
          </a:p>
          <a:p>
            <a:r>
              <a:rPr lang="en-US" sz="2800" dirty="0" smtClean="0">
                <a:solidFill>
                  <a:srgbClr val="FFC000"/>
                </a:solidFill>
              </a:rPr>
              <a:t>Adult Female</a:t>
            </a:r>
            <a:endParaRPr lang="en-US" sz="2800" dirty="0">
              <a:solidFill>
                <a:srgbClr val="FFC000"/>
              </a:solidFill>
            </a:endParaRPr>
          </a:p>
        </p:txBody>
      </p:sp>
      <p:sp>
        <p:nvSpPr>
          <p:cNvPr id="9" name="Rectangle 8"/>
          <p:cNvSpPr/>
          <p:nvPr/>
        </p:nvSpPr>
        <p:spPr>
          <a:xfrm>
            <a:off x="5257800" y="16002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239000" y="16764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781800" y="48768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114800" y="4800600"/>
            <a:ext cx="381000" cy="381000"/>
          </a:xfrm>
          <a:prstGeom prst="rect">
            <a:avLst/>
          </a:prstGeom>
          <a:no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 y="6488668"/>
            <a:ext cx="9143999" cy="369332"/>
          </a:xfrm>
          <a:prstGeom prst="rect">
            <a:avLst/>
          </a:prstGeom>
          <a:noFill/>
        </p:spPr>
        <p:txBody>
          <a:bodyPr wrap="square" rtlCol="0">
            <a:spAutoFit/>
          </a:bodyPr>
          <a:lstStyle/>
          <a:p>
            <a:pPr algn="ctr"/>
            <a:r>
              <a:rPr lang="en-US" dirty="0" smtClean="0"/>
              <a:t>Miller et al. (1998) </a:t>
            </a:r>
            <a:r>
              <a:rPr lang="en-US" i="1" dirty="0" smtClean="0"/>
              <a:t>Fisheries Oceanography </a:t>
            </a:r>
            <a:r>
              <a:rPr lang="en-US" b="1" dirty="0" smtClean="0"/>
              <a:t>7</a:t>
            </a:r>
            <a:r>
              <a:rPr lang="en-US" dirty="0" smtClean="0"/>
              <a:t>(3-4) 219-234.  U.S</a:t>
            </a:r>
            <a:r>
              <a:rPr lang="en-US" dirty="0"/>
              <a:t>. </a:t>
            </a:r>
            <a:r>
              <a:rPr lang="en-US" dirty="0" smtClean="0"/>
              <a:t>GLOBEC Contribution #101</a:t>
            </a:r>
          </a:p>
        </p:txBody>
      </p:sp>
      <p:sp>
        <p:nvSpPr>
          <p:cNvPr id="3" name="TextBox 2"/>
          <p:cNvSpPr txBox="1"/>
          <p:nvPr/>
        </p:nvSpPr>
        <p:spPr>
          <a:xfrm>
            <a:off x="-76200" y="1371600"/>
            <a:ext cx="990977" cy="261610"/>
          </a:xfrm>
          <a:prstGeom prst="rect">
            <a:avLst/>
          </a:prstGeom>
          <a:noFill/>
        </p:spPr>
        <p:txBody>
          <a:bodyPr wrap="none" rtlCol="0">
            <a:spAutoFit/>
          </a:bodyPr>
          <a:lstStyle/>
          <a:p>
            <a:r>
              <a:rPr lang="en-US" sz="1100" dirty="0" smtClean="0"/>
              <a:t>Mark Benfield</a:t>
            </a:r>
            <a:endParaRPr lang="en-US" sz="1100" dirty="0"/>
          </a:p>
        </p:txBody>
      </p:sp>
    </p:spTree>
    <p:extLst>
      <p:ext uri="{BB962C8B-B14F-4D97-AF65-F5344CB8AC3E}">
        <p14:creationId xmlns:p14="http://schemas.microsoft.com/office/powerpoint/2010/main" xmlns="" val="399813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60" fill="hold"/>
                                        <p:tgtEl>
                                          <p:spTgt spid="6"/>
                                        </p:tgtEl>
                                      </p:cBhvr>
                                    </p:cmd>
                                  </p:childTnLst>
                                </p:cTn>
                              </p:par>
                              <p:par>
                                <p:cTn id="7" presetID="1" presetClass="mediacall" presetSubtype="0" fill="hold" nodeType="withEffect">
                                  <p:stCondLst>
                                    <p:cond delay="0"/>
                                  </p:stCondLst>
                                  <p:childTnLst>
                                    <p:cmd type="call" cmd="playFrom(0.0)">
                                      <p:cBhvr>
                                        <p:cTn id="8" dur="3960" fill="hold"/>
                                        <p:tgtEl>
                                          <p:spTgt spid="5"/>
                                        </p:tgtEl>
                                      </p:cBhvr>
                                    </p:cmd>
                                  </p:childTnLst>
                                </p:cTn>
                              </p:par>
                              <p:par>
                                <p:cTn id="9" presetID="1" presetClass="mediacall" presetSubtype="0" fill="hold" nodeType="withEffect">
                                  <p:stCondLst>
                                    <p:cond delay="0"/>
                                  </p:stCondLst>
                                  <p:childTnLst>
                                    <p:cmd type="call" cmd="playFrom(0.0)">
                                      <p:cBhvr>
                                        <p:cTn id="10" dur="3960" fill="hold"/>
                                        <p:tgtEl>
                                          <p:spTgt spid="4"/>
                                        </p:tgtEl>
                                      </p:cBhvr>
                                    </p:cmd>
                                  </p:childTnLst>
                                </p:cTn>
                              </p:par>
                              <p:par>
                                <p:cTn id="11" presetID="1" presetClass="mediacall" presetSubtype="0" fill="hold" nodeType="withEffect">
                                  <p:stCondLst>
                                    <p:cond delay="0"/>
                                  </p:stCondLst>
                                  <p:childTnLst>
                                    <p:cmd type="call" cmd="playFrom(0.0)">
                                      <p:cBhvr>
                                        <p:cTn id="12" dur="3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6"/>
                                        </p:tgtEl>
                                      </p:cBhvr>
                                    </p:cmd>
                                  </p:childTnLst>
                                </p:cTn>
                              </p:par>
                            </p:childTnLst>
                          </p:cTn>
                        </p:par>
                      </p:childTnLst>
                    </p:cTn>
                  </p:par>
                </p:childTnLst>
              </p:cTn>
              <p:nextCondLst>
                <p:cond evt="onClick" delay="0">
                  <p:tgtEl>
                    <p:spTgt spid="6"/>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p:cTn id="31" repeatCount="indefinite" fill="hold" display="0">
                  <p:stCondLst>
                    <p:cond delay="indefinite"/>
                  </p:stCondLst>
                </p:cTn>
                <p:tgtEl>
                  <p:spTgt spid="7"/>
                </p:tgtEl>
              </p:cMediaNode>
            </p:vide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30480" y="-685800"/>
            <a:ext cx="4846320" cy="7498080"/>
          </a:xfrm>
          <a:prstGeom prst="rect">
            <a:avLst/>
          </a:prstGeom>
        </p:spPr>
      </p:pic>
      <p:sp>
        <p:nvSpPr>
          <p:cNvPr id="5" name="TextBox 4"/>
          <p:cNvSpPr txBox="1"/>
          <p:nvPr/>
        </p:nvSpPr>
        <p:spPr>
          <a:xfrm>
            <a:off x="0" y="5644515"/>
            <a:ext cx="5029200" cy="984885"/>
          </a:xfrm>
          <a:prstGeom prst="rect">
            <a:avLst/>
          </a:prstGeom>
          <a:noFill/>
        </p:spPr>
        <p:txBody>
          <a:bodyPr wrap="square" rtlCol="0">
            <a:spAutoFit/>
          </a:bodyPr>
          <a:lstStyle/>
          <a:p>
            <a:pPr algn="ctr"/>
            <a:r>
              <a:rPr lang="en-US" sz="2000" dirty="0"/>
              <a:t>E. Hofmann, T. Osborn, T. Powell (chair), </a:t>
            </a:r>
            <a:endParaRPr lang="en-US" sz="2000" dirty="0" smtClean="0"/>
          </a:p>
          <a:p>
            <a:pPr algn="ctr"/>
            <a:r>
              <a:rPr lang="en-US" sz="2000" dirty="0" smtClean="0"/>
              <a:t>J</a:t>
            </a:r>
            <a:r>
              <a:rPr lang="en-US" sz="2000" dirty="0"/>
              <a:t>. Price, B. Rothschild, J. </a:t>
            </a:r>
            <a:r>
              <a:rPr lang="en-US" sz="2000" dirty="0" err="1"/>
              <a:t>Roughgarden</a:t>
            </a:r>
            <a:endParaRPr lang="en-US" sz="2000" dirty="0"/>
          </a:p>
          <a:p>
            <a:endParaRPr lang="en-US" dirty="0"/>
          </a:p>
        </p:txBody>
      </p:sp>
      <p:sp>
        <p:nvSpPr>
          <p:cNvPr id="2" name="TextBox 1"/>
          <p:cNvSpPr txBox="1"/>
          <p:nvPr/>
        </p:nvSpPr>
        <p:spPr>
          <a:xfrm>
            <a:off x="4953000" y="973753"/>
            <a:ext cx="4191000" cy="4893647"/>
          </a:xfrm>
          <a:prstGeom prst="rect">
            <a:avLst/>
          </a:prstGeom>
          <a:noFill/>
        </p:spPr>
        <p:txBody>
          <a:bodyPr wrap="square" rtlCol="0">
            <a:spAutoFit/>
          </a:bodyPr>
          <a:lstStyle/>
          <a:p>
            <a:r>
              <a:rPr lang="en-US" sz="2400" dirty="0" smtClean="0"/>
              <a:t>“</a:t>
            </a:r>
            <a:r>
              <a:rPr lang="en-US" sz="2400" dirty="0"/>
              <a:t>We </a:t>
            </a:r>
            <a:r>
              <a:rPr lang="en-US" sz="2400" dirty="0" smtClean="0"/>
              <a:t>have identified three broad categories that are critical to explore: 	</a:t>
            </a:r>
          </a:p>
          <a:p>
            <a:r>
              <a:rPr lang="en-US" sz="2400" dirty="0"/>
              <a:t>	</a:t>
            </a:r>
            <a:endParaRPr lang="en-US" sz="2400" dirty="0" smtClean="0"/>
          </a:p>
          <a:p>
            <a:pPr marL="800100" lvl="1" indent="-342900">
              <a:buFont typeface="Arial" pitchFamily="34" charset="0"/>
              <a:buChar char="•"/>
            </a:pPr>
            <a:r>
              <a:rPr lang="en-US" sz="2400" dirty="0" smtClean="0"/>
              <a:t>conceptual studies of simplification and predictability</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prototype investigations of biological processes in idealized  flow fields</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site-specific models.”</a:t>
            </a:r>
            <a:endParaRPr lang="en-US" sz="2400" dirty="0"/>
          </a:p>
        </p:txBody>
      </p:sp>
      <p:sp>
        <p:nvSpPr>
          <p:cNvPr id="7" name="Title 6"/>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xmlns="" val="156734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609600"/>
            <a:ext cx="8229600" cy="1143000"/>
          </a:xfrm>
        </p:spPr>
        <p:txBody>
          <a:bodyPr/>
          <a:lstStyle/>
          <a:p>
            <a:r>
              <a:rPr lang="en-US" dirty="0" smtClean="0"/>
              <a:t>Data assimilation</a:t>
            </a:r>
            <a:endParaRPr lang="en-US" dirty="0"/>
          </a:p>
        </p:txBody>
      </p:sp>
      <p:sp>
        <p:nvSpPr>
          <p:cNvPr id="3" name="TextBox 2"/>
          <p:cNvSpPr txBox="1"/>
          <p:nvPr/>
        </p:nvSpPr>
        <p:spPr>
          <a:xfrm>
            <a:off x="1066800" y="3013770"/>
            <a:ext cx="7772400" cy="3539430"/>
          </a:xfrm>
          <a:prstGeom prst="rect">
            <a:avLst/>
          </a:prstGeom>
          <a:noFill/>
        </p:spPr>
        <p:txBody>
          <a:bodyPr wrap="square" rtlCol="0">
            <a:spAutoFit/>
          </a:bodyPr>
          <a:lstStyle/>
          <a:p>
            <a:r>
              <a:rPr lang="en-US" sz="2800" dirty="0" smtClean="0"/>
              <a:t>U.S. GLOBEC report 0:</a:t>
            </a:r>
            <a:endParaRPr lang="en-US" sz="2800" dirty="0"/>
          </a:p>
          <a:p>
            <a:r>
              <a:rPr lang="en-US" sz="2800" dirty="0" smtClean="0"/>
              <a:t>“The </a:t>
            </a:r>
            <a:r>
              <a:rPr lang="en-US" sz="2800" dirty="0"/>
              <a:t>incorporation of data into models is a critical topic that needs to be addressed early by any modeling </a:t>
            </a:r>
            <a:r>
              <a:rPr lang="en-US" sz="2800" dirty="0" smtClean="0"/>
              <a:t>attempt…This </a:t>
            </a:r>
            <a:r>
              <a:rPr lang="en-US" sz="2800" dirty="0"/>
              <a:t>effort might assess the usefulness of the formal techniques of data </a:t>
            </a:r>
            <a:r>
              <a:rPr lang="en-US" sz="2800" dirty="0" smtClean="0"/>
              <a:t>assimilation.  These </a:t>
            </a:r>
            <a:r>
              <a:rPr lang="en-US" sz="2800" dirty="0"/>
              <a:t>newer approaches have not been applied in biological models, whether coupled to the physical environment or not</a:t>
            </a:r>
            <a:r>
              <a:rPr lang="en-US" sz="2800" dirty="0" smtClean="0"/>
              <a:t>.”</a:t>
            </a:r>
            <a:endParaRPr lang="en-US" sz="28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xmlns="" val="24896381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4"/>
          <p:cNvSpPr txBox="1">
            <a:spLocks noChangeArrowheads="1"/>
          </p:cNvSpPr>
          <p:nvPr/>
        </p:nvSpPr>
        <p:spPr bwMode="auto">
          <a:xfrm>
            <a:off x="1876425" y="3117850"/>
            <a:ext cx="869950"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ROMS</a:t>
            </a:r>
          </a:p>
        </p:txBody>
      </p:sp>
      <p:sp>
        <p:nvSpPr>
          <p:cNvPr id="6147" name="Freeform 12"/>
          <p:cNvSpPr>
            <a:spLocks/>
          </p:cNvSpPr>
          <p:nvPr/>
        </p:nvSpPr>
        <p:spPr bwMode="auto">
          <a:xfrm>
            <a:off x="4616450" y="4038600"/>
            <a:ext cx="3355975" cy="1066800"/>
          </a:xfrm>
          <a:custGeom>
            <a:avLst/>
            <a:gdLst>
              <a:gd name="T0" fmla="*/ 0 w 2832"/>
              <a:gd name="T1" fmla="*/ 1066800 h 672"/>
              <a:gd name="T2" fmla="*/ 170643 w 2832"/>
              <a:gd name="T3" fmla="*/ 990600 h 672"/>
              <a:gd name="T4" fmla="*/ 284405 w 2832"/>
              <a:gd name="T5" fmla="*/ 914400 h 672"/>
              <a:gd name="T6" fmla="*/ 458603 w 2832"/>
              <a:gd name="T7" fmla="*/ 771525 h 672"/>
              <a:gd name="T8" fmla="*/ 565254 w 2832"/>
              <a:gd name="T9" fmla="*/ 628650 h 672"/>
              <a:gd name="T10" fmla="*/ 682571 w 2832"/>
              <a:gd name="T11" fmla="*/ 457200 h 672"/>
              <a:gd name="T12" fmla="*/ 810553 w 2832"/>
              <a:gd name="T13" fmla="*/ 314325 h 672"/>
              <a:gd name="T14" fmla="*/ 970531 w 2832"/>
              <a:gd name="T15" fmla="*/ 242888 h 672"/>
              <a:gd name="T16" fmla="*/ 1137619 w 2832"/>
              <a:gd name="T17" fmla="*/ 152400 h 672"/>
              <a:gd name="T18" fmla="*/ 1418468 w 2832"/>
              <a:gd name="T19" fmla="*/ 142875 h 672"/>
              <a:gd name="T20" fmla="*/ 1599776 w 2832"/>
              <a:gd name="T21" fmla="*/ 114300 h 672"/>
              <a:gd name="T22" fmla="*/ 1770419 w 2832"/>
              <a:gd name="T23" fmla="*/ 171450 h 672"/>
              <a:gd name="T24" fmla="*/ 1909066 w 2832"/>
              <a:gd name="T25" fmla="*/ 271463 h 672"/>
              <a:gd name="T26" fmla="*/ 2015718 w 2832"/>
              <a:gd name="T27" fmla="*/ 357188 h 672"/>
              <a:gd name="T28" fmla="*/ 2165030 w 2832"/>
              <a:gd name="T29" fmla="*/ 385763 h 672"/>
              <a:gd name="T30" fmla="*/ 2293013 w 2832"/>
              <a:gd name="T31" fmla="*/ 385763 h 672"/>
              <a:gd name="T32" fmla="*/ 2388999 w 2832"/>
              <a:gd name="T33" fmla="*/ 457200 h 672"/>
              <a:gd name="T34" fmla="*/ 2570307 w 2832"/>
              <a:gd name="T35" fmla="*/ 500063 h 672"/>
              <a:gd name="T36" fmla="*/ 2730285 w 2832"/>
              <a:gd name="T37" fmla="*/ 533400 h 672"/>
              <a:gd name="T38" fmla="*/ 2844047 w 2832"/>
              <a:gd name="T39" fmla="*/ 533400 h 672"/>
              <a:gd name="T40" fmla="*/ 2957808 w 2832"/>
              <a:gd name="T41" fmla="*/ 457200 h 672"/>
              <a:gd name="T42" fmla="*/ 3014689 w 2832"/>
              <a:gd name="T43" fmla="*/ 381000 h 672"/>
              <a:gd name="T44" fmla="*/ 3128451 w 2832"/>
              <a:gd name="T45" fmla="*/ 304800 h 672"/>
              <a:gd name="T46" fmla="*/ 3210218 w 2832"/>
              <a:gd name="T47" fmla="*/ 214313 h 672"/>
              <a:gd name="T48" fmla="*/ 3355975 w 2832"/>
              <a:gd name="T49" fmla="*/ 0 h 6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832" h="672">
                <a:moveTo>
                  <a:pt x="0" y="672"/>
                </a:moveTo>
                <a:cubicBezTo>
                  <a:pt x="52" y="656"/>
                  <a:pt x="104" y="640"/>
                  <a:pt x="144" y="624"/>
                </a:cubicBezTo>
                <a:cubicBezTo>
                  <a:pt x="184" y="608"/>
                  <a:pt x="200" y="599"/>
                  <a:pt x="240" y="576"/>
                </a:cubicBezTo>
                <a:cubicBezTo>
                  <a:pt x="280" y="553"/>
                  <a:pt x="348" y="516"/>
                  <a:pt x="387" y="486"/>
                </a:cubicBezTo>
                <a:cubicBezTo>
                  <a:pt x="426" y="456"/>
                  <a:pt x="446" y="429"/>
                  <a:pt x="477" y="396"/>
                </a:cubicBezTo>
                <a:cubicBezTo>
                  <a:pt x="508" y="363"/>
                  <a:pt x="542" y="321"/>
                  <a:pt x="576" y="288"/>
                </a:cubicBezTo>
                <a:cubicBezTo>
                  <a:pt x="610" y="255"/>
                  <a:pt x="644" y="220"/>
                  <a:pt x="684" y="198"/>
                </a:cubicBezTo>
                <a:cubicBezTo>
                  <a:pt x="724" y="176"/>
                  <a:pt x="773" y="170"/>
                  <a:pt x="819" y="153"/>
                </a:cubicBezTo>
                <a:cubicBezTo>
                  <a:pt x="865" y="136"/>
                  <a:pt x="897" y="106"/>
                  <a:pt x="960" y="96"/>
                </a:cubicBezTo>
                <a:cubicBezTo>
                  <a:pt x="1023" y="86"/>
                  <a:pt x="1132" y="94"/>
                  <a:pt x="1197" y="90"/>
                </a:cubicBezTo>
                <a:cubicBezTo>
                  <a:pt x="1262" y="86"/>
                  <a:pt x="1301" y="69"/>
                  <a:pt x="1350" y="72"/>
                </a:cubicBezTo>
                <a:cubicBezTo>
                  <a:pt x="1399" y="75"/>
                  <a:pt x="1451" y="92"/>
                  <a:pt x="1494" y="108"/>
                </a:cubicBezTo>
                <a:cubicBezTo>
                  <a:pt x="1537" y="124"/>
                  <a:pt x="1577" y="152"/>
                  <a:pt x="1611" y="171"/>
                </a:cubicBezTo>
                <a:cubicBezTo>
                  <a:pt x="1645" y="190"/>
                  <a:pt x="1665" y="213"/>
                  <a:pt x="1701" y="225"/>
                </a:cubicBezTo>
                <a:cubicBezTo>
                  <a:pt x="1737" y="237"/>
                  <a:pt x="1788" y="240"/>
                  <a:pt x="1827" y="243"/>
                </a:cubicBezTo>
                <a:cubicBezTo>
                  <a:pt x="1866" y="246"/>
                  <a:pt x="1904" y="236"/>
                  <a:pt x="1935" y="243"/>
                </a:cubicBezTo>
                <a:cubicBezTo>
                  <a:pt x="1966" y="250"/>
                  <a:pt x="1977" y="276"/>
                  <a:pt x="2016" y="288"/>
                </a:cubicBezTo>
                <a:cubicBezTo>
                  <a:pt x="2055" y="300"/>
                  <a:pt x="2121" y="307"/>
                  <a:pt x="2169" y="315"/>
                </a:cubicBezTo>
                <a:cubicBezTo>
                  <a:pt x="2217" y="323"/>
                  <a:pt x="2266" y="333"/>
                  <a:pt x="2304" y="336"/>
                </a:cubicBezTo>
                <a:cubicBezTo>
                  <a:pt x="2342" y="339"/>
                  <a:pt x="2368" y="344"/>
                  <a:pt x="2400" y="336"/>
                </a:cubicBezTo>
                <a:cubicBezTo>
                  <a:pt x="2432" y="328"/>
                  <a:pt x="2472" y="304"/>
                  <a:pt x="2496" y="288"/>
                </a:cubicBezTo>
                <a:cubicBezTo>
                  <a:pt x="2520" y="272"/>
                  <a:pt x="2520" y="256"/>
                  <a:pt x="2544" y="240"/>
                </a:cubicBezTo>
                <a:cubicBezTo>
                  <a:pt x="2568" y="224"/>
                  <a:pt x="2612" y="210"/>
                  <a:pt x="2640" y="192"/>
                </a:cubicBezTo>
                <a:cubicBezTo>
                  <a:pt x="2668" y="174"/>
                  <a:pt x="2677" y="167"/>
                  <a:pt x="2709" y="135"/>
                </a:cubicBezTo>
                <a:cubicBezTo>
                  <a:pt x="2741" y="103"/>
                  <a:pt x="2807" y="28"/>
                  <a:pt x="2832" y="0"/>
                </a:cubicBezTo>
              </a:path>
            </a:pathLst>
          </a:custGeom>
          <a:noFill/>
          <a:ln w="5715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48" name="Line 13"/>
          <p:cNvSpPr>
            <a:spLocks noChangeShapeType="1"/>
          </p:cNvSpPr>
          <p:nvPr/>
        </p:nvSpPr>
        <p:spPr bwMode="auto">
          <a:xfrm>
            <a:off x="4540250" y="5334000"/>
            <a:ext cx="358775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49" name="Line 14"/>
          <p:cNvSpPr>
            <a:spLocks noChangeShapeType="1"/>
          </p:cNvSpPr>
          <p:nvPr/>
        </p:nvSpPr>
        <p:spPr bwMode="auto">
          <a:xfrm flipV="1">
            <a:off x="4540250" y="3581400"/>
            <a:ext cx="0" cy="1752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50" name="Text Box 15"/>
          <p:cNvSpPr txBox="1">
            <a:spLocks noChangeArrowheads="1"/>
          </p:cNvSpPr>
          <p:nvPr/>
        </p:nvSpPr>
        <p:spPr bwMode="auto">
          <a:xfrm>
            <a:off x="7664450" y="4891088"/>
            <a:ext cx="6540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a:t>time</a:t>
            </a:r>
          </a:p>
        </p:txBody>
      </p:sp>
      <p:sp>
        <p:nvSpPr>
          <p:cNvPr id="6151" name="Text Box 16"/>
          <p:cNvSpPr txBox="1">
            <a:spLocks noChangeArrowheads="1"/>
          </p:cNvSpPr>
          <p:nvPr/>
        </p:nvSpPr>
        <p:spPr bwMode="auto">
          <a:xfrm>
            <a:off x="4602163" y="3678238"/>
            <a:ext cx="5397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a:t>x(t)</a:t>
            </a:r>
          </a:p>
        </p:txBody>
      </p:sp>
      <p:sp>
        <p:nvSpPr>
          <p:cNvPr id="6152" name="AutoShape 22"/>
          <p:cNvSpPr>
            <a:spLocks noChangeAspect="1" noChangeArrowheads="1"/>
          </p:cNvSpPr>
          <p:nvPr/>
        </p:nvSpPr>
        <p:spPr bwMode="auto">
          <a:xfrm>
            <a:off x="7229475" y="5562600"/>
            <a:ext cx="274638" cy="274638"/>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53" name="Text Box 23"/>
          <p:cNvSpPr txBox="1">
            <a:spLocks noChangeArrowheads="1"/>
          </p:cNvSpPr>
          <p:nvPr/>
        </p:nvSpPr>
        <p:spPr bwMode="auto">
          <a:xfrm>
            <a:off x="7483475" y="5486400"/>
            <a:ext cx="971550"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b="1" dirty="0" err="1"/>
              <a:t>Obs</a:t>
            </a:r>
            <a:r>
              <a:rPr lang="en-US" b="1" dirty="0"/>
              <a:t> (y)</a:t>
            </a:r>
          </a:p>
        </p:txBody>
      </p:sp>
      <p:sp>
        <p:nvSpPr>
          <p:cNvPr id="6154" name="Text Box 24"/>
          <p:cNvSpPr txBox="1">
            <a:spLocks noChangeArrowheads="1"/>
          </p:cNvSpPr>
          <p:nvPr/>
        </p:nvSpPr>
        <p:spPr bwMode="auto">
          <a:xfrm>
            <a:off x="4292600" y="685800"/>
            <a:ext cx="4343400" cy="21236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5000"/>
              </a:spcBef>
            </a:pPr>
            <a:r>
              <a:rPr lang="en-US" sz="2200" dirty="0"/>
              <a:t>Model solution depends on:</a:t>
            </a:r>
          </a:p>
          <a:p>
            <a:pPr eaLnBrk="1" hangingPunct="1">
              <a:spcBef>
                <a:spcPct val="25000"/>
              </a:spcBef>
              <a:buFontTx/>
              <a:buChar char="•"/>
            </a:pPr>
            <a:r>
              <a:rPr lang="en-US" sz="2200" dirty="0"/>
              <a:t> </a:t>
            </a:r>
            <a:r>
              <a:rPr lang="en-US" sz="2200" dirty="0">
                <a:solidFill>
                  <a:srgbClr val="FF9900"/>
                </a:solidFill>
              </a:rPr>
              <a:t>Initial condition: x(0)</a:t>
            </a:r>
          </a:p>
          <a:p>
            <a:pPr eaLnBrk="1" hangingPunct="1">
              <a:spcBef>
                <a:spcPct val="25000"/>
              </a:spcBef>
              <a:buFontTx/>
              <a:buChar char="•"/>
            </a:pPr>
            <a:r>
              <a:rPr lang="en-US" sz="2200" dirty="0"/>
              <a:t> </a:t>
            </a:r>
            <a:r>
              <a:rPr lang="en-US" sz="2200" dirty="0">
                <a:solidFill>
                  <a:srgbClr val="FF0000"/>
                </a:solidFill>
              </a:rPr>
              <a:t>Surface forcing: </a:t>
            </a:r>
            <a:r>
              <a:rPr lang="en-US" sz="2200" dirty="0" err="1">
                <a:solidFill>
                  <a:srgbClr val="FF0000"/>
                </a:solidFill>
              </a:rPr>
              <a:t>f</a:t>
            </a:r>
            <a:r>
              <a:rPr lang="en-US" sz="2200" baseline="-25000" dirty="0" err="1">
                <a:solidFill>
                  <a:srgbClr val="FF0000"/>
                </a:solidFill>
              </a:rPr>
              <a:t>b</a:t>
            </a:r>
            <a:r>
              <a:rPr lang="en-US" sz="2200" dirty="0">
                <a:solidFill>
                  <a:srgbClr val="FF0000"/>
                </a:solidFill>
              </a:rPr>
              <a:t>(t)</a:t>
            </a:r>
          </a:p>
          <a:p>
            <a:pPr eaLnBrk="1" hangingPunct="1">
              <a:spcBef>
                <a:spcPct val="25000"/>
              </a:spcBef>
              <a:buFontTx/>
              <a:buChar char="•"/>
            </a:pPr>
            <a:r>
              <a:rPr lang="en-US" sz="2200" dirty="0"/>
              <a:t> </a:t>
            </a:r>
            <a:r>
              <a:rPr lang="en-US" sz="2200" dirty="0">
                <a:solidFill>
                  <a:srgbClr val="009900"/>
                </a:solidFill>
              </a:rPr>
              <a:t>Boundary conditions: b</a:t>
            </a:r>
            <a:r>
              <a:rPr lang="en-US" sz="2200" baseline="-25000" dirty="0">
                <a:solidFill>
                  <a:srgbClr val="009900"/>
                </a:solidFill>
              </a:rPr>
              <a:t>b</a:t>
            </a:r>
            <a:r>
              <a:rPr lang="en-US" sz="2200" dirty="0">
                <a:solidFill>
                  <a:srgbClr val="009900"/>
                </a:solidFill>
              </a:rPr>
              <a:t>(t</a:t>
            </a:r>
            <a:r>
              <a:rPr lang="en-US" sz="2200" dirty="0" smtClean="0">
                <a:solidFill>
                  <a:srgbClr val="009900"/>
                </a:solidFill>
              </a:rPr>
              <a:t>)</a:t>
            </a:r>
          </a:p>
          <a:p>
            <a:pPr eaLnBrk="1" hangingPunct="1">
              <a:spcBef>
                <a:spcPct val="25000"/>
              </a:spcBef>
              <a:buFontTx/>
              <a:buChar char="•"/>
            </a:pPr>
            <a:r>
              <a:rPr lang="en-US" sz="2200" dirty="0">
                <a:solidFill>
                  <a:schemeClr val="bg1">
                    <a:lumMod val="50000"/>
                  </a:schemeClr>
                </a:solidFill>
              </a:rPr>
              <a:t> </a:t>
            </a:r>
            <a:r>
              <a:rPr lang="en-US" sz="2200" dirty="0" smtClean="0">
                <a:solidFill>
                  <a:schemeClr val="bg1">
                    <a:lumMod val="50000"/>
                  </a:schemeClr>
                </a:solidFill>
              </a:rPr>
              <a:t>Model parameters</a:t>
            </a:r>
            <a:endParaRPr lang="en-US" sz="2200" dirty="0">
              <a:solidFill>
                <a:schemeClr val="bg1">
                  <a:lumMod val="50000"/>
                </a:schemeClr>
              </a:solidFill>
            </a:endParaRPr>
          </a:p>
        </p:txBody>
      </p:sp>
      <p:sp>
        <p:nvSpPr>
          <p:cNvPr id="6155" name="Line 25"/>
          <p:cNvSpPr>
            <a:spLocks noChangeShapeType="1"/>
          </p:cNvSpPr>
          <p:nvPr/>
        </p:nvSpPr>
        <p:spPr bwMode="auto">
          <a:xfrm>
            <a:off x="4511675" y="5715000"/>
            <a:ext cx="457200" cy="0"/>
          </a:xfrm>
          <a:prstGeom prst="line">
            <a:avLst/>
          </a:prstGeom>
          <a:noFill/>
          <a:ln w="5715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56" name="Text Box 26"/>
          <p:cNvSpPr txBox="1">
            <a:spLocks noChangeArrowheads="1"/>
          </p:cNvSpPr>
          <p:nvPr/>
        </p:nvSpPr>
        <p:spPr bwMode="auto">
          <a:xfrm>
            <a:off x="4924425" y="5410200"/>
            <a:ext cx="76517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t>x</a:t>
            </a:r>
            <a:r>
              <a:rPr lang="en-US" sz="2400" b="1" baseline="-25000" dirty="0" err="1"/>
              <a:t>b</a:t>
            </a:r>
            <a:r>
              <a:rPr lang="en-US" sz="2400" dirty="0"/>
              <a:t>(t)</a:t>
            </a:r>
            <a:endParaRPr lang="en-US" sz="2400" b="1" dirty="0"/>
          </a:p>
        </p:txBody>
      </p:sp>
      <p:pic>
        <p:nvPicPr>
          <p:cNvPr id="6157" name="Picture 27" descr="msfig2_gridgak"/>
          <p:cNvPicPr>
            <a:picLocks noChangeAspect="1" noChangeArrowheads="1"/>
          </p:cNvPicPr>
          <p:nvPr/>
        </p:nvPicPr>
        <p:blipFill>
          <a:blip r:embed="rId3">
            <a:extLst>
              <a:ext uri="{28A0092B-C50C-407E-A947-70E740481C1C}">
                <a14:useLocalDpi xmlns:a14="http://schemas.microsoft.com/office/drawing/2010/main" xmlns="" val="0"/>
              </a:ext>
            </a:extLst>
          </a:blip>
          <a:srcRect l="48756"/>
          <a:stretch>
            <a:fillRect/>
          </a:stretch>
        </p:blipFill>
        <p:spPr bwMode="auto">
          <a:xfrm>
            <a:off x="685800" y="685800"/>
            <a:ext cx="3052763"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9" name="Line 33"/>
          <p:cNvSpPr>
            <a:spLocks noChangeShapeType="1"/>
          </p:cNvSpPr>
          <p:nvPr/>
        </p:nvSpPr>
        <p:spPr bwMode="auto">
          <a:xfrm flipH="1">
            <a:off x="2117725" y="1295400"/>
            <a:ext cx="490538" cy="6096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60" name="Line 34"/>
          <p:cNvSpPr>
            <a:spLocks noChangeShapeType="1"/>
          </p:cNvSpPr>
          <p:nvPr/>
        </p:nvSpPr>
        <p:spPr bwMode="auto">
          <a:xfrm flipH="1" flipV="1">
            <a:off x="2616200" y="2362200"/>
            <a:ext cx="384175" cy="292100"/>
          </a:xfrm>
          <a:prstGeom prst="line">
            <a:avLst/>
          </a:prstGeom>
          <a:noFill/>
          <a:ln w="76200">
            <a:solidFill>
              <a:srgbClr val="3399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61" name="Line 35"/>
          <p:cNvSpPr>
            <a:spLocks noChangeShapeType="1"/>
          </p:cNvSpPr>
          <p:nvPr/>
        </p:nvSpPr>
        <p:spPr bwMode="auto">
          <a:xfrm flipH="1">
            <a:off x="1042988" y="2819400"/>
            <a:ext cx="292100" cy="344488"/>
          </a:xfrm>
          <a:prstGeom prst="line">
            <a:avLst/>
          </a:prstGeom>
          <a:noFill/>
          <a:ln w="76200">
            <a:solidFill>
              <a:srgbClr val="3399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62" name="Text Box 36"/>
          <p:cNvSpPr txBox="1">
            <a:spLocks noChangeArrowheads="1"/>
          </p:cNvSpPr>
          <p:nvPr/>
        </p:nvSpPr>
        <p:spPr bwMode="auto">
          <a:xfrm>
            <a:off x="1403350" y="730250"/>
            <a:ext cx="111442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0000"/>
                </a:solidFill>
              </a:rPr>
              <a:t>Surface Forcing</a:t>
            </a:r>
          </a:p>
        </p:txBody>
      </p:sp>
      <p:sp>
        <p:nvSpPr>
          <p:cNvPr id="6163" name="Text Box 37"/>
          <p:cNvSpPr txBox="1">
            <a:spLocks noChangeArrowheads="1"/>
          </p:cNvSpPr>
          <p:nvPr/>
        </p:nvSpPr>
        <p:spPr bwMode="auto">
          <a:xfrm>
            <a:off x="2032000" y="2667000"/>
            <a:ext cx="1552575"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009900"/>
                </a:solidFill>
              </a:rPr>
              <a:t>Open Boundaries</a:t>
            </a:r>
          </a:p>
        </p:txBody>
      </p:sp>
      <p:sp>
        <p:nvSpPr>
          <p:cNvPr id="6164" name="Text Box 38"/>
          <p:cNvSpPr txBox="1">
            <a:spLocks noChangeArrowheads="1"/>
          </p:cNvSpPr>
          <p:nvPr/>
        </p:nvSpPr>
        <p:spPr bwMode="auto">
          <a:xfrm>
            <a:off x="1255713" y="2362200"/>
            <a:ext cx="1114425"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dirty="0">
                <a:solidFill>
                  <a:srgbClr val="FF9900"/>
                </a:solidFill>
              </a:rPr>
              <a:t>ROMS</a:t>
            </a:r>
          </a:p>
        </p:txBody>
      </p:sp>
      <p:sp>
        <p:nvSpPr>
          <p:cNvPr id="6165" name="Text Box 39"/>
          <p:cNvSpPr txBox="1">
            <a:spLocks noChangeArrowheads="1"/>
          </p:cNvSpPr>
          <p:nvPr/>
        </p:nvSpPr>
        <p:spPr bwMode="auto">
          <a:xfrm>
            <a:off x="368300" y="0"/>
            <a:ext cx="84963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100000"/>
              </a:spcBef>
            </a:pPr>
            <a:r>
              <a:rPr lang="en-US" sz="2600" b="1" u="sng" dirty="0">
                <a:solidFill>
                  <a:schemeClr val="accent2"/>
                </a:solidFill>
              </a:rPr>
              <a:t>Strong Constraint </a:t>
            </a:r>
            <a:r>
              <a:rPr lang="en-US" sz="2600" b="1" u="sng" dirty="0" err="1">
                <a:solidFill>
                  <a:schemeClr val="accent2"/>
                </a:solidFill>
              </a:rPr>
              <a:t>Variational</a:t>
            </a:r>
            <a:r>
              <a:rPr lang="en-US" sz="2600" b="1" u="sng" dirty="0">
                <a:solidFill>
                  <a:schemeClr val="accent2"/>
                </a:solidFill>
              </a:rPr>
              <a:t> Data Assimilation</a:t>
            </a:r>
            <a:endParaRPr lang="en-US" sz="2600" dirty="0"/>
          </a:p>
        </p:txBody>
      </p:sp>
      <p:sp>
        <p:nvSpPr>
          <p:cNvPr id="6166" name="Freeform 41"/>
          <p:cNvSpPr>
            <a:spLocks/>
          </p:cNvSpPr>
          <p:nvPr/>
        </p:nvSpPr>
        <p:spPr bwMode="auto">
          <a:xfrm>
            <a:off x="4624388" y="3810000"/>
            <a:ext cx="3273425" cy="1033462"/>
          </a:xfrm>
          <a:custGeom>
            <a:avLst/>
            <a:gdLst>
              <a:gd name="T0" fmla="*/ 0 w 2062"/>
              <a:gd name="T1" fmla="*/ 1033462 h 651"/>
              <a:gd name="T2" fmla="*/ 304800 w 2062"/>
              <a:gd name="T3" fmla="*/ 741362 h 651"/>
              <a:gd name="T4" fmla="*/ 649288 w 2062"/>
              <a:gd name="T5" fmla="*/ 635000 h 651"/>
              <a:gd name="T6" fmla="*/ 954088 w 2062"/>
              <a:gd name="T7" fmla="*/ 555625 h 651"/>
              <a:gd name="T8" fmla="*/ 1365250 w 2062"/>
              <a:gd name="T9" fmla="*/ 211137 h 651"/>
              <a:gd name="T10" fmla="*/ 1644650 w 2062"/>
              <a:gd name="T11" fmla="*/ 119062 h 651"/>
              <a:gd name="T12" fmla="*/ 1895475 w 2062"/>
              <a:gd name="T13" fmla="*/ 171450 h 651"/>
              <a:gd name="T14" fmla="*/ 2068513 w 2062"/>
              <a:gd name="T15" fmla="*/ 436562 h 651"/>
              <a:gd name="T16" fmla="*/ 2200275 w 2062"/>
              <a:gd name="T17" fmla="*/ 515937 h 651"/>
              <a:gd name="T18" fmla="*/ 2571750 w 2062"/>
              <a:gd name="T19" fmla="*/ 568325 h 651"/>
              <a:gd name="T20" fmla="*/ 2876550 w 2062"/>
              <a:gd name="T21" fmla="*/ 503237 h 651"/>
              <a:gd name="T22" fmla="*/ 3273425 w 2062"/>
              <a:gd name="T23" fmla="*/ 0 h 6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062" h="651">
                <a:moveTo>
                  <a:pt x="0" y="651"/>
                </a:moveTo>
                <a:cubicBezTo>
                  <a:pt x="62" y="580"/>
                  <a:pt x="124" y="509"/>
                  <a:pt x="192" y="467"/>
                </a:cubicBezTo>
                <a:cubicBezTo>
                  <a:pt x="260" y="425"/>
                  <a:pt x="341" y="419"/>
                  <a:pt x="409" y="400"/>
                </a:cubicBezTo>
                <a:cubicBezTo>
                  <a:pt x="477" y="381"/>
                  <a:pt x="526" y="394"/>
                  <a:pt x="601" y="350"/>
                </a:cubicBezTo>
                <a:cubicBezTo>
                  <a:pt x="676" y="306"/>
                  <a:pt x="788" y="179"/>
                  <a:pt x="860" y="133"/>
                </a:cubicBezTo>
                <a:cubicBezTo>
                  <a:pt x="932" y="87"/>
                  <a:pt x="980" y="79"/>
                  <a:pt x="1036" y="75"/>
                </a:cubicBezTo>
                <a:cubicBezTo>
                  <a:pt x="1092" y="71"/>
                  <a:pt x="1150" y="75"/>
                  <a:pt x="1194" y="108"/>
                </a:cubicBezTo>
                <a:cubicBezTo>
                  <a:pt x="1238" y="141"/>
                  <a:pt x="1271" y="239"/>
                  <a:pt x="1303" y="275"/>
                </a:cubicBezTo>
                <a:cubicBezTo>
                  <a:pt x="1335" y="311"/>
                  <a:pt x="1333" y="311"/>
                  <a:pt x="1386" y="325"/>
                </a:cubicBezTo>
                <a:cubicBezTo>
                  <a:pt x="1439" y="339"/>
                  <a:pt x="1549" y="359"/>
                  <a:pt x="1620" y="358"/>
                </a:cubicBezTo>
                <a:cubicBezTo>
                  <a:pt x="1691" y="357"/>
                  <a:pt x="1738" y="377"/>
                  <a:pt x="1812" y="317"/>
                </a:cubicBezTo>
                <a:cubicBezTo>
                  <a:pt x="1886" y="257"/>
                  <a:pt x="1974" y="128"/>
                  <a:pt x="2062" y="0"/>
                </a:cubicBezTo>
              </a:path>
            </a:pathLst>
          </a:custGeom>
          <a:noFill/>
          <a:ln w="57150">
            <a:solidFill>
              <a:srgbClr val="339966"/>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67" name="AutoShape 17"/>
          <p:cNvSpPr>
            <a:spLocks noChangeAspect="1" noChangeArrowheads="1"/>
          </p:cNvSpPr>
          <p:nvPr/>
        </p:nvSpPr>
        <p:spPr bwMode="auto">
          <a:xfrm>
            <a:off x="4964113" y="4343400"/>
            <a:ext cx="274637" cy="274638"/>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68" name="AutoShape 18"/>
          <p:cNvSpPr>
            <a:spLocks noChangeAspect="1" noChangeArrowheads="1"/>
          </p:cNvSpPr>
          <p:nvPr/>
        </p:nvSpPr>
        <p:spPr bwMode="auto">
          <a:xfrm>
            <a:off x="5576888" y="4038600"/>
            <a:ext cx="274637" cy="274637"/>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69" name="AutoShape 19"/>
          <p:cNvSpPr>
            <a:spLocks noChangeAspect="1" noChangeArrowheads="1"/>
          </p:cNvSpPr>
          <p:nvPr/>
        </p:nvSpPr>
        <p:spPr bwMode="auto">
          <a:xfrm>
            <a:off x="6162675" y="3886200"/>
            <a:ext cx="274638" cy="274637"/>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70" name="AutoShape 20"/>
          <p:cNvSpPr>
            <a:spLocks noChangeAspect="1" noChangeArrowheads="1"/>
          </p:cNvSpPr>
          <p:nvPr/>
        </p:nvSpPr>
        <p:spPr bwMode="auto">
          <a:xfrm>
            <a:off x="6677025" y="4221162"/>
            <a:ext cx="274638" cy="274638"/>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71" name="AutoShape 21"/>
          <p:cNvSpPr>
            <a:spLocks noChangeAspect="1" noChangeArrowheads="1"/>
          </p:cNvSpPr>
          <p:nvPr/>
        </p:nvSpPr>
        <p:spPr bwMode="auto">
          <a:xfrm>
            <a:off x="7589838" y="3810000"/>
            <a:ext cx="274637" cy="274638"/>
          </a:xfrm>
          <a:prstGeom prst="plus">
            <a:avLst>
              <a:gd name="adj" fmla="val 42190"/>
            </a:avLst>
          </a:prstGeom>
          <a:solidFill>
            <a:schemeClr val="accent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endParaRPr lang="en-US"/>
          </a:p>
        </p:txBody>
      </p:sp>
      <p:sp>
        <p:nvSpPr>
          <p:cNvPr id="6172" name="Line 42"/>
          <p:cNvSpPr>
            <a:spLocks noChangeShapeType="1"/>
          </p:cNvSpPr>
          <p:nvPr/>
        </p:nvSpPr>
        <p:spPr bwMode="auto">
          <a:xfrm>
            <a:off x="5872163" y="5715000"/>
            <a:ext cx="457200" cy="0"/>
          </a:xfrm>
          <a:prstGeom prst="line">
            <a:avLst/>
          </a:prstGeom>
          <a:noFill/>
          <a:ln w="57150">
            <a:solidFill>
              <a:srgbClr val="339966"/>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6173" name="Text Box 44"/>
          <p:cNvSpPr txBox="1">
            <a:spLocks noChangeArrowheads="1"/>
          </p:cNvSpPr>
          <p:nvPr/>
        </p:nvSpPr>
        <p:spPr bwMode="auto">
          <a:xfrm>
            <a:off x="6310313" y="5410200"/>
            <a:ext cx="754062"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b="1" dirty="0" err="1"/>
              <a:t>x</a:t>
            </a:r>
            <a:r>
              <a:rPr lang="en-US" sz="2400" b="1" baseline="-25000" dirty="0" err="1"/>
              <a:t>a</a:t>
            </a:r>
            <a:r>
              <a:rPr lang="en-US" sz="2400" dirty="0"/>
              <a:t>(t)</a:t>
            </a:r>
            <a:endParaRPr lang="en-US" sz="2400" b="1" dirty="0"/>
          </a:p>
        </p:txBody>
      </p:sp>
      <p:sp>
        <p:nvSpPr>
          <p:cNvPr id="6174" name="Text Box 45"/>
          <p:cNvSpPr txBox="1">
            <a:spLocks noChangeArrowheads="1"/>
          </p:cNvSpPr>
          <p:nvPr/>
        </p:nvSpPr>
        <p:spPr bwMode="auto">
          <a:xfrm>
            <a:off x="4246563" y="5867400"/>
            <a:ext cx="159226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rgbClr val="FF0000"/>
                </a:solidFill>
              </a:rPr>
              <a:t>(Background)</a:t>
            </a:r>
          </a:p>
        </p:txBody>
      </p:sp>
      <p:sp>
        <p:nvSpPr>
          <p:cNvPr id="6175" name="Text Box 46"/>
          <p:cNvSpPr txBox="1">
            <a:spLocks noChangeArrowheads="1"/>
          </p:cNvSpPr>
          <p:nvPr/>
        </p:nvSpPr>
        <p:spPr bwMode="auto">
          <a:xfrm>
            <a:off x="5630863" y="5867400"/>
            <a:ext cx="1592262"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dirty="0">
                <a:solidFill>
                  <a:srgbClr val="339966"/>
                </a:solidFill>
              </a:rPr>
              <a:t>(Analysis)</a:t>
            </a:r>
          </a:p>
        </p:txBody>
      </p:sp>
      <p:sp>
        <p:nvSpPr>
          <p:cNvPr id="32" name="TextBox 31"/>
          <p:cNvSpPr txBox="1"/>
          <p:nvPr/>
        </p:nvSpPr>
        <p:spPr>
          <a:xfrm>
            <a:off x="1" y="6477000"/>
            <a:ext cx="9143999" cy="369332"/>
          </a:xfrm>
          <a:prstGeom prst="rect">
            <a:avLst/>
          </a:prstGeom>
          <a:noFill/>
        </p:spPr>
        <p:txBody>
          <a:bodyPr wrap="square" rtlCol="0">
            <a:spAutoFit/>
          </a:bodyPr>
          <a:lstStyle/>
          <a:p>
            <a:pPr algn="ctr"/>
            <a:r>
              <a:rPr lang="en-US" dirty="0" err="1" smtClean="0"/>
              <a:t>Fiechter</a:t>
            </a:r>
            <a:r>
              <a:rPr lang="en-US" dirty="0" smtClean="0"/>
              <a:t> et al. (2011) </a:t>
            </a:r>
            <a:r>
              <a:rPr lang="en-US" i="1" dirty="0" err="1" smtClean="0"/>
              <a:t>Dyn</a:t>
            </a:r>
            <a:r>
              <a:rPr lang="en-US" i="1" dirty="0" smtClean="0"/>
              <a:t>. of Atmos. and Oceans </a:t>
            </a:r>
            <a:r>
              <a:rPr lang="en-US" b="1" dirty="0" smtClean="0"/>
              <a:t>51</a:t>
            </a:r>
            <a:r>
              <a:rPr lang="en-US" dirty="0" smtClean="0"/>
              <a:t> 75-98.  U.S</a:t>
            </a:r>
            <a:r>
              <a:rPr lang="en-US" dirty="0"/>
              <a:t>. </a:t>
            </a:r>
            <a:r>
              <a:rPr lang="en-US" dirty="0" smtClean="0"/>
              <a:t>GLOBEC Contribution #101</a:t>
            </a:r>
          </a:p>
        </p:txBody>
      </p:sp>
    </p:spTree>
    <p:extLst>
      <p:ext uri="{BB962C8B-B14F-4D97-AF65-F5344CB8AC3E}">
        <p14:creationId xmlns:p14="http://schemas.microsoft.com/office/powerpoint/2010/main" xmlns="" val="63275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6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2"/>
          <p:cNvSpPr txBox="1">
            <a:spLocks noChangeArrowheads="1"/>
          </p:cNvSpPr>
          <p:nvPr/>
        </p:nvSpPr>
        <p:spPr bwMode="auto">
          <a:xfrm>
            <a:off x="273050" y="800100"/>
            <a:ext cx="8596313" cy="76200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200">
                <a:cs typeface="Arial" charset="0"/>
              </a:rPr>
              <a:t>Model-Data correlations and RMS differences (NPZDFe-SeaWiFS)</a:t>
            </a:r>
          </a:p>
          <a:p>
            <a:pPr algn="ctr" eaLnBrk="1" hangingPunct="1"/>
            <a:r>
              <a:rPr lang="en-US" sz="2200">
                <a:cs typeface="Arial" charset="0"/>
              </a:rPr>
              <a:t>(</a:t>
            </a:r>
            <a:r>
              <a:rPr lang="en-US">
                <a:cs typeface="Arial" charset="0"/>
              </a:rPr>
              <a:t>Assimilated datasets: AVISO ADT, Pathfinder SST, GLOBEC T/S)</a:t>
            </a:r>
            <a:endParaRPr lang="en-US" sz="2200">
              <a:cs typeface="Arial" charset="0"/>
            </a:endParaRPr>
          </a:p>
        </p:txBody>
      </p:sp>
      <p:sp>
        <p:nvSpPr>
          <p:cNvPr id="10244" name="Text Box 3"/>
          <p:cNvSpPr txBox="1">
            <a:spLocks noChangeArrowheads="1"/>
          </p:cNvSpPr>
          <p:nvPr/>
        </p:nvSpPr>
        <p:spPr bwMode="auto">
          <a:xfrm>
            <a:off x="1943100" y="1663700"/>
            <a:ext cx="1866900" cy="40011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dirty="0" smtClean="0">
                <a:solidFill>
                  <a:srgbClr val="FF3300"/>
                </a:solidFill>
                <a:cs typeface="Arial" charset="0"/>
              </a:rPr>
              <a:t>Free-run</a:t>
            </a:r>
            <a:endParaRPr lang="en-US" sz="2000" dirty="0">
              <a:solidFill>
                <a:srgbClr val="FF3300"/>
              </a:solidFill>
              <a:cs typeface="Arial" charset="0"/>
            </a:endParaRPr>
          </a:p>
        </p:txBody>
      </p:sp>
      <p:sp>
        <p:nvSpPr>
          <p:cNvPr id="10245" name="Text Box 4"/>
          <p:cNvSpPr txBox="1">
            <a:spLocks noChangeArrowheads="1"/>
          </p:cNvSpPr>
          <p:nvPr/>
        </p:nvSpPr>
        <p:spPr bwMode="auto">
          <a:xfrm>
            <a:off x="4000500" y="1663700"/>
            <a:ext cx="3543300" cy="400110"/>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dirty="0" smtClean="0">
                <a:solidFill>
                  <a:srgbClr val="009900"/>
                </a:solidFill>
                <a:cs typeface="Arial" charset="0"/>
              </a:rPr>
              <a:t>Data assimilative model</a:t>
            </a:r>
            <a:endParaRPr lang="en-US" sz="2000" dirty="0">
              <a:solidFill>
                <a:srgbClr val="009900"/>
              </a:solidFill>
              <a:cs typeface="Arial" charset="0"/>
            </a:endParaRPr>
          </a:p>
        </p:txBody>
      </p:sp>
      <p:sp>
        <p:nvSpPr>
          <p:cNvPr id="10247" name="Text Box 6"/>
          <p:cNvSpPr txBox="1">
            <a:spLocks noChangeArrowheads="1"/>
          </p:cNvSpPr>
          <p:nvPr/>
        </p:nvSpPr>
        <p:spPr bwMode="auto">
          <a:xfrm>
            <a:off x="368300" y="254000"/>
            <a:ext cx="84963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100000"/>
              </a:spcBef>
            </a:pPr>
            <a:r>
              <a:rPr lang="en-US" sz="2400" b="1" u="sng">
                <a:solidFill>
                  <a:schemeClr val="accent2"/>
                </a:solidFill>
              </a:rPr>
              <a:t>CGOA Surface Chlorophyll, 1998-2002</a:t>
            </a:r>
            <a:endParaRPr lang="en-US" sz="2000"/>
          </a:p>
        </p:txBody>
      </p:sp>
      <p:grpSp>
        <p:nvGrpSpPr>
          <p:cNvPr id="2" name="Group 1"/>
          <p:cNvGrpSpPr/>
          <p:nvPr/>
        </p:nvGrpSpPr>
        <p:grpSpPr>
          <a:xfrm>
            <a:off x="1136359" y="2078038"/>
            <a:ext cx="5950241" cy="4525962"/>
            <a:chOff x="207963" y="2078038"/>
            <a:chExt cx="5950241" cy="4525962"/>
          </a:xfrm>
        </p:grpSpPr>
        <p:pic>
          <p:nvPicPr>
            <p:cNvPr id="10242" name="Picture 17" descr="fig_chlmo_rmscor"/>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256" t="10428" r="33010" b="8742"/>
            <a:stretch/>
          </p:blipFill>
          <p:spPr bwMode="auto">
            <a:xfrm>
              <a:off x="671513" y="2078038"/>
              <a:ext cx="5486691" cy="447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Text Box 8"/>
            <p:cNvSpPr txBox="1">
              <a:spLocks noChangeArrowheads="1"/>
            </p:cNvSpPr>
            <p:nvPr/>
          </p:nvSpPr>
          <p:spPr bwMode="auto">
            <a:xfrm rot="-5400000">
              <a:off x="-540543" y="2904331"/>
              <a:ext cx="1893888" cy="39687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a:cs typeface="Arial" charset="0"/>
                </a:rPr>
                <a:t>Correlation</a:t>
              </a:r>
            </a:p>
          </p:txBody>
        </p:sp>
        <p:sp>
          <p:nvSpPr>
            <p:cNvPr id="10249" name="Text Box 9"/>
            <p:cNvSpPr txBox="1">
              <a:spLocks noChangeArrowheads="1"/>
            </p:cNvSpPr>
            <p:nvPr/>
          </p:nvSpPr>
          <p:spPr bwMode="auto">
            <a:xfrm rot="-5400000">
              <a:off x="-768350" y="5226050"/>
              <a:ext cx="2359025" cy="396875"/>
            </a:xfrm>
            <a:prstGeom prst="rect">
              <a:avLst/>
            </a:prstGeom>
            <a:noFill/>
            <a:ln>
              <a:noFill/>
            </a:ln>
            <a:effectLst/>
            <a:extLst>
              <a:ext uri="{909E8E84-426E-40DD-AFC4-6F175D3DCCD1}">
                <a14:hiddenFill xmlns:a14="http://schemas.microsoft.com/office/drawing/2010/main" xmlns="">
                  <a:solidFill>
                    <a:schemeClr val="tx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000">
                  <a:cs typeface="Arial" charset="0"/>
                </a:rPr>
                <a:t>Normalized RMSD</a:t>
              </a:r>
            </a:p>
          </p:txBody>
        </p:sp>
        <p:sp>
          <p:nvSpPr>
            <p:cNvPr id="55307" name="Line 11"/>
            <p:cNvSpPr>
              <a:spLocks noChangeShapeType="1"/>
            </p:cNvSpPr>
            <p:nvPr/>
          </p:nvSpPr>
          <p:spPr bwMode="auto">
            <a:xfrm flipH="1" flipV="1">
              <a:off x="1460500" y="3794125"/>
              <a:ext cx="649288" cy="93663"/>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08" name="Line 12"/>
            <p:cNvSpPr>
              <a:spLocks noChangeShapeType="1"/>
            </p:cNvSpPr>
            <p:nvPr/>
          </p:nvSpPr>
          <p:spPr bwMode="auto">
            <a:xfrm flipH="1" flipV="1">
              <a:off x="4276725" y="3806825"/>
              <a:ext cx="635000" cy="79375"/>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14" name="Line 18"/>
            <p:cNvSpPr>
              <a:spLocks noChangeShapeType="1"/>
            </p:cNvSpPr>
            <p:nvPr/>
          </p:nvSpPr>
          <p:spPr bwMode="auto">
            <a:xfrm flipH="1" flipV="1">
              <a:off x="2122488" y="3338513"/>
              <a:ext cx="542925" cy="2778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15" name="Line 19"/>
            <p:cNvSpPr>
              <a:spLocks noChangeShapeType="1"/>
            </p:cNvSpPr>
            <p:nvPr/>
          </p:nvSpPr>
          <p:spPr bwMode="auto">
            <a:xfrm flipH="1" flipV="1">
              <a:off x="4987925" y="3367088"/>
              <a:ext cx="517525" cy="2651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17" name="Line 21"/>
            <p:cNvSpPr>
              <a:spLocks noChangeShapeType="1"/>
            </p:cNvSpPr>
            <p:nvPr/>
          </p:nvSpPr>
          <p:spPr bwMode="auto">
            <a:xfrm flipH="1" flipV="1">
              <a:off x="1647825" y="5999163"/>
              <a:ext cx="463550" cy="2524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18" name="Line 22"/>
            <p:cNvSpPr>
              <a:spLocks noChangeShapeType="1"/>
            </p:cNvSpPr>
            <p:nvPr/>
          </p:nvSpPr>
          <p:spPr bwMode="auto">
            <a:xfrm flipH="1" flipV="1">
              <a:off x="4394200" y="5986463"/>
              <a:ext cx="503238" cy="27940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20" name="Line 24"/>
            <p:cNvSpPr>
              <a:spLocks noChangeShapeType="1"/>
            </p:cNvSpPr>
            <p:nvPr/>
          </p:nvSpPr>
          <p:spPr bwMode="auto">
            <a:xfrm flipH="1" flipV="1">
              <a:off x="2132013" y="5554663"/>
              <a:ext cx="225425" cy="4905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sp>
          <p:nvSpPr>
            <p:cNvPr id="55321" name="Line 25"/>
            <p:cNvSpPr>
              <a:spLocks noChangeShapeType="1"/>
            </p:cNvSpPr>
            <p:nvPr/>
          </p:nvSpPr>
          <p:spPr bwMode="auto">
            <a:xfrm flipH="1" flipV="1">
              <a:off x="4949825" y="5561013"/>
              <a:ext cx="225425" cy="490537"/>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en-US"/>
            </a:p>
          </p:txBody>
        </p:sp>
      </p:grpSp>
      <p:sp>
        <p:nvSpPr>
          <p:cNvPr id="3" name="TextBox 2"/>
          <p:cNvSpPr txBox="1"/>
          <p:nvPr/>
        </p:nvSpPr>
        <p:spPr>
          <a:xfrm>
            <a:off x="7277323" y="3352800"/>
            <a:ext cx="1638077" cy="369332"/>
          </a:xfrm>
          <a:prstGeom prst="rect">
            <a:avLst/>
          </a:prstGeom>
          <a:noFill/>
        </p:spPr>
        <p:txBody>
          <a:bodyPr wrap="none" rtlCol="0">
            <a:spAutoFit/>
          </a:bodyPr>
          <a:lstStyle/>
          <a:p>
            <a:r>
              <a:rPr lang="en-US" dirty="0" smtClean="0"/>
              <a:t>“Eddy corridor”</a:t>
            </a:r>
            <a:endParaRPr lang="en-US" dirty="0"/>
          </a:p>
        </p:txBody>
      </p:sp>
      <p:cxnSp>
        <p:nvCxnSpPr>
          <p:cNvPr id="5" name="Straight Connector 4"/>
          <p:cNvCxnSpPr/>
          <p:nvPr/>
        </p:nvCxnSpPr>
        <p:spPr>
          <a:xfrm>
            <a:off x="7543800" y="3338513"/>
            <a:ext cx="1066800" cy="0"/>
          </a:xfrm>
          <a:prstGeom prst="line">
            <a:avLst/>
          </a:prstGeom>
          <a:ln w="22225">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9155264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30480" y="-685800"/>
            <a:ext cx="4846320" cy="7498080"/>
          </a:xfrm>
          <a:prstGeom prst="rect">
            <a:avLst/>
          </a:prstGeom>
        </p:spPr>
      </p:pic>
      <p:sp>
        <p:nvSpPr>
          <p:cNvPr id="5" name="TextBox 4"/>
          <p:cNvSpPr txBox="1"/>
          <p:nvPr/>
        </p:nvSpPr>
        <p:spPr>
          <a:xfrm>
            <a:off x="0" y="5644515"/>
            <a:ext cx="5029200" cy="984885"/>
          </a:xfrm>
          <a:prstGeom prst="rect">
            <a:avLst/>
          </a:prstGeom>
          <a:noFill/>
        </p:spPr>
        <p:txBody>
          <a:bodyPr wrap="square" rtlCol="0">
            <a:spAutoFit/>
          </a:bodyPr>
          <a:lstStyle/>
          <a:p>
            <a:pPr algn="ctr"/>
            <a:r>
              <a:rPr lang="en-US" sz="2000" dirty="0"/>
              <a:t>E. Hofmann, T. Osborn, T. Powell (chair), </a:t>
            </a:r>
            <a:endParaRPr lang="en-US" sz="2000" dirty="0" smtClean="0"/>
          </a:p>
          <a:p>
            <a:pPr algn="ctr"/>
            <a:r>
              <a:rPr lang="en-US" sz="2000" dirty="0" smtClean="0"/>
              <a:t>J</a:t>
            </a:r>
            <a:r>
              <a:rPr lang="en-US" sz="2000" dirty="0"/>
              <a:t>. Price, B. Rothschild, J. </a:t>
            </a:r>
            <a:r>
              <a:rPr lang="en-US" sz="2000" dirty="0" err="1"/>
              <a:t>Roughgarden</a:t>
            </a:r>
            <a:endParaRPr lang="en-US" sz="2000" dirty="0"/>
          </a:p>
          <a:p>
            <a:endParaRPr lang="en-US" dirty="0"/>
          </a:p>
        </p:txBody>
      </p:sp>
      <p:sp>
        <p:nvSpPr>
          <p:cNvPr id="2" name="TextBox 1"/>
          <p:cNvSpPr txBox="1"/>
          <p:nvPr/>
        </p:nvSpPr>
        <p:spPr>
          <a:xfrm>
            <a:off x="4953000" y="973753"/>
            <a:ext cx="4191000" cy="4893647"/>
          </a:xfrm>
          <a:prstGeom prst="rect">
            <a:avLst/>
          </a:prstGeom>
          <a:noFill/>
        </p:spPr>
        <p:txBody>
          <a:bodyPr wrap="square" rtlCol="0">
            <a:spAutoFit/>
          </a:bodyPr>
          <a:lstStyle/>
          <a:p>
            <a:r>
              <a:rPr lang="en-US" sz="2400" dirty="0" smtClean="0"/>
              <a:t>“</a:t>
            </a:r>
            <a:r>
              <a:rPr lang="en-US" sz="2400" dirty="0"/>
              <a:t>We </a:t>
            </a:r>
            <a:r>
              <a:rPr lang="en-US" sz="2400" dirty="0" smtClean="0"/>
              <a:t>have identified three broad categories that are critical to explore: 	</a:t>
            </a:r>
          </a:p>
          <a:p>
            <a:r>
              <a:rPr lang="en-US" sz="2400" dirty="0"/>
              <a:t>	</a:t>
            </a:r>
            <a:endParaRPr lang="en-US" sz="2400" dirty="0" smtClean="0"/>
          </a:p>
          <a:p>
            <a:pPr marL="800100" lvl="1" indent="-342900">
              <a:buFont typeface="Arial" pitchFamily="34" charset="0"/>
              <a:buChar char="•"/>
            </a:pPr>
            <a:r>
              <a:rPr lang="en-US" sz="2400" dirty="0" smtClean="0"/>
              <a:t>conceptual studies of simplification and predictability</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prototype investigations of biological processes in idealized  flow fields</a:t>
            </a:r>
          </a:p>
          <a:p>
            <a:pPr marL="800100" lvl="1" indent="-342900">
              <a:buFont typeface="Arial" pitchFamily="34" charset="0"/>
              <a:buChar char="•"/>
            </a:pPr>
            <a:endParaRPr lang="en-US" sz="2400" dirty="0" smtClean="0"/>
          </a:p>
          <a:p>
            <a:pPr marL="800100" lvl="1" indent="-342900">
              <a:buFont typeface="Arial" pitchFamily="34" charset="0"/>
              <a:buChar char="•"/>
            </a:pPr>
            <a:r>
              <a:rPr lang="en-US" sz="2400" dirty="0" smtClean="0"/>
              <a:t>site-specific models.”</a:t>
            </a:r>
            <a:endParaRPr lang="en-US" sz="2400" dirty="0"/>
          </a:p>
        </p:txBody>
      </p:sp>
      <p:sp>
        <p:nvSpPr>
          <p:cNvPr id="7" name="Title 6"/>
          <p:cNvSpPr>
            <a:spLocks noGrp="1"/>
          </p:cNvSpPr>
          <p:nvPr>
            <p:ph type="title" idx="4294967295"/>
          </p:nvPr>
        </p:nvSpPr>
        <p:spPr/>
        <p:txBody>
          <a:bodyPr/>
          <a:lstStyle/>
          <a:p>
            <a:endParaRPr lang="en-US" dirty="0"/>
          </a:p>
        </p:txBody>
      </p:sp>
    </p:spTree>
    <p:extLst>
      <p:ext uri="{BB962C8B-B14F-4D97-AF65-F5344CB8AC3E}">
        <p14:creationId xmlns:p14="http://schemas.microsoft.com/office/powerpoint/2010/main" xmlns="" val="69638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914400"/>
            <a:ext cx="8229600" cy="1143000"/>
          </a:xfrm>
        </p:spPr>
        <p:txBody>
          <a:bodyPr/>
          <a:lstStyle/>
          <a:p>
            <a:r>
              <a:rPr lang="en-US" dirty="0" smtClean="0"/>
              <a:t>Linkage With Climate</a:t>
            </a:r>
            <a:endParaRPr lang="en-US" dirty="0"/>
          </a:p>
        </p:txBody>
      </p:sp>
      <p:sp>
        <p:nvSpPr>
          <p:cNvPr id="3" name="TextBox 2"/>
          <p:cNvSpPr txBox="1"/>
          <p:nvPr/>
        </p:nvSpPr>
        <p:spPr>
          <a:xfrm>
            <a:off x="533400" y="3037344"/>
            <a:ext cx="7772400" cy="2246769"/>
          </a:xfrm>
          <a:prstGeom prst="rect">
            <a:avLst/>
          </a:prstGeom>
          <a:noFill/>
        </p:spPr>
        <p:txBody>
          <a:bodyPr wrap="square" rtlCol="0">
            <a:spAutoFit/>
          </a:bodyPr>
          <a:lstStyle/>
          <a:p>
            <a:r>
              <a:rPr lang="en-US" sz="2800" dirty="0" smtClean="0"/>
              <a:t>U.S. GLOBEC report 0:</a:t>
            </a:r>
          </a:p>
          <a:p>
            <a:endParaRPr lang="en-US" sz="2800" dirty="0"/>
          </a:p>
          <a:p>
            <a:r>
              <a:rPr lang="en-US" sz="2800" dirty="0" smtClean="0"/>
              <a:t>“</a:t>
            </a:r>
            <a:r>
              <a:rPr lang="en-US" sz="2800" dirty="0"/>
              <a:t>There may be ways to mimic climatologists' use of atmospheric </a:t>
            </a:r>
            <a:r>
              <a:rPr lang="en-US" sz="2800" dirty="0" smtClean="0"/>
              <a:t>general </a:t>
            </a:r>
            <a:r>
              <a:rPr lang="en-US" sz="2800" dirty="0"/>
              <a:t>circulation </a:t>
            </a:r>
            <a:r>
              <a:rPr lang="en-US" sz="2800" dirty="0" smtClean="0"/>
              <a:t>models </a:t>
            </a:r>
            <a:r>
              <a:rPr lang="en-US" sz="2800" dirty="0"/>
              <a:t>in the coastal ocean for "long time scale" assessments</a:t>
            </a:r>
            <a:r>
              <a:rPr lang="en-US" sz="2800" dirty="0" smtClean="0"/>
              <a:t>…”</a:t>
            </a:r>
            <a:endParaRPr lang="en-US" sz="28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xmlns="" val="7480501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65350" y="1174750"/>
            <a:ext cx="4813300" cy="49974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381000" y="3200400"/>
            <a:ext cx="8311186" cy="707886"/>
          </a:xfrm>
          <a:prstGeom prst="rect">
            <a:avLst/>
          </a:prstGeom>
          <a:solidFill>
            <a:schemeClr val="bg1"/>
          </a:solidFill>
        </p:spPr>
        <p:txBody>
          <a:bodyPr wrap="none" rtlCol="0">
            <a:spAutoFit/>
          </a:bodyPr>
          <a:lstStyle/>
          <a:p>
            <a:r>
              <a:rPr lang="en-US" sz="4000" dirty="0" smtClean="0"/>
              <a:t>See Enrique </a:t>
            </a:r>
            <a:r>
              <a:rPr lang="en-US" sz="4000" dirty="0" err="1" smtClean="0"/>
              <a:t>Curchitser’s</a:t>
            </a:r>
            <a:r>
              <a:rPr lang="en-US" sz="4000" dirty="0" smtClean="0"/>
              <a:t> talk tomorrow</a:t>
            </a:r>
            <a:endParaRPr lang="en-US" sz="4000" dirty="0"/>
          </a:p>
        </p:txBody>
      </p:sp>
      <p:sp>
        <p:nvSpPr>
          <p:cNvPr id="2" name="Title 1"/>
          <p:cNvSpPr>
            <a:spLocks noGrp="1"/>
          </p:cNvSpPr>
          <p:nvPr>
            <p:ph type="title" idx="4294967295"/>
          </p:nvPr>
        </p:nvSpPr>
        <p:spPr>
          <a:xfrm>
            <a:off x="0" y="0"/>
            <a:ext cx="9144000" cy="1020762"/>
          </a:xfrm>
        </p:spPr>
        <p:txBody>
          <a:bodyPr>
            <a:noAutofit/>
          </a:bodyPr>
          <a:lstStyle/>
          <a:p>
            <a:r>
              <a:rPr lang="en-US" sz="2800" dirty="0" smtClean="0"/>
              <a:t>A basin-scale coupled physical-biological model reveals impacts of decadal variability on coastal ecosystems</a:t>
            </a:r>
            <a:endParaRPr lang="en-US" sz="2800" dirty="0"/>
          </a:p>
        </p:txBody>
      </p:sp>
      <p:sp>
        <p:nvSpPr>
          <p:cNvPr id="5" name="TextBox 4"/>
          <p:cNvSpPr txBox="1"/>
          <p:nvPr/>
        </p:nvSpPr>
        <p:spPr>
          <a:xfrm>
            <a:off x="1" y="6488668"/>
            <a:ext cx="9143999" cy="369332"/>
          </a:xfrm>
          <a:prstGeom prst="rect">
            <a:avLst/>
          </a:prstGeom>
          <a:noFill/>
        </p:spPr>
        <p:txBody>
          <a:bodyPr wrap="square" rtlCol="0">
            <a:spAutoFit/>
          </a:bodyPr>
          <a:lstStyle/>
          <a:p>
            <a:pPr algn="ctr"/>
            <a:r>
              <a:rPr lang="en-US" dirty="0" smtClean="0"/>
              <a:t>Di Lorenzo et al. (2008) </a:t>
            </a:r>
            <a:r>
              <a:rPr lang="en-US" i="1" dirty="0" err="1" smtClean="0"/>
              <a:t>Geophys</a:t>
            </a:r>
            <a:r>
              <a:rPr lang="en-US" i="1" dirty="0" smtClean="0"/>
              <a:t>. Res. </a:t>
            </a:r>
            <a:r>
              <a:rPr lang="en-US" i="1" dirty="0" err="1" smtClean="0"/>
              <a:t>Lett</a:t>
            </a:r>
            <a:r>
              <a:rPr lang="en-US" i="1" dirty="0" smtClean="0"/>
              <a:t>. </a:t>
            </a:r>
            <a:r>
              <a:rPr lang="en-US" b="1" dirty="0" smtClean="0"/>
              <a:t>35</a:t>
            </a:r>
            <a:r>
              <a:rPr lang="en-US" dirty="0" smtClean="0"/>
              <a:t>, L08607.  U.S</a:t>
            </a:r>
            <a:r>
              <a:rPr lang="en-US" dirty="0"/>
              <a:t>. </a:t>
            </a:r>
            <a:r>
              <a:rPr lang="en-US" dirty="0" smtClean="0"/>
              <a:t>GLOBEC Contribution #593</a:t>
            </a:r>
          </a:p>
        </p:txBody>
      </p:sp>
    </p:spTree>
    <p:extLst>
      <p:ext uri="{BB962C8B-B14F-4D97-AF65-F5344CB8AC3E}">
        <p14:creationId xmlns:p14="http://schemas.microsoft.com/office/powerpoint/2010/main" xmlns="" val="32938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2514600"/>
            <a:ext cx="6324600" cy="2209800"/>
          </a:xfrm>
        </p:spPr>
        <p:txBody>
          <a:bodyPr>
            <a:normAutofit/>
          </a:bodyPr>
          <a:lstStyle/>
          <a:p>
            <a:r>
              <a:rPr lang="en-US" dirty="0" smtClean="0"/>
              <a:t>Applications to Resource Management</a:t>
            </a:r>
            <a:endParaRPr lang="en-US"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934670"/>
            <a:ext cx="9144000" cy="923330"/>
          </a:xfrm>
          <a:prstGeom prst="rect">
            <a:avLst/>
          </a:prstGeom>
          <a:noFill/>
        </p:spPr>
        <p:txBody>
          <a:bodyPr wrap="square" rtlCol="0">
            <a:spAutoFit/>
          </a:bodyPr>
          <a:lstStyle/>
          <a:p>
            <a:r>
              <a:rPr lang="en-US" dirty="0" smtClean="0"/>
              <a:t>Tremblay et al. (1994</a:t>
            </a:r>
            <a:r>
              <a:rPr lang="en-US" dirty="0"/>
              <a:t>) Drift of sea scallop larvae </a:t>
            </a:r>
            <a:r>
              <a:rPr lang="en-US" i="1" dirty="0" err="1"/>
              <a:t>Placopecten</a:t>
            </a:r>
            <a:r>
              <a:rPr lang="en-US" i="1" dirty="0"/>
              <a:t> </a:t>
            </a:r>
            <a:r>
              <a:rPr lang="en-US" i="1" dirty="0" err="1"/>
              <a:t>magellanicus</a:t>
            </a:r>
            <a:r>
              <a:rPr lang="en-US" i="1" dirty="0"/>
              <a:t> </a:t>
            </a:r>
            <a:r>
              <a:rPr lang="en-US" dirty="0"/>
              <a:t>on Georges Bank: A model study of the roles of mean advection, larval </a:t>
            </a:r>
            <a:r>
              <a:rPr lang="en-US" dirty="0" err="1"/>
              <a:t>behaviour</a:t>
            </a:r>
            <a:r>
              <a:rPr lang="en-US" dirty="0"/>
              <a:t> and larval </a:t>
            </a:r>
            <a:r>
              <a:rPr lang="en-US" dirty="0" smtClean="0"/>
              <a:t>origin.  </a:t>
            </a:r>
            <a:r>
              <a:rPr lang="en-US" i="1" dirty="0" smtClean="0"/>
              <a:t>Deep-Sea Research II </a:t>
            </a:r>
            <a:r>
              <a:rPr lang="en-US" b="1" dirty="0" smtClean="0"/>
              <a:t>41</a:t>
            </a:r>
            <a:r>
              <a:rPr lang="en-US" dirty="0" smtClean="0"/>
              <a:t>, 7-49.  U.S. GLOBEC Contribution #</a:t>
            </a:r>
            <a:r>
              <a:rPr lang="en-US" dirty="0"/>
              <a:t>1</a:t>
            </a:r>
            <a:r>
              <a:rPr lang="en-US" dirty="0" smtClean="0"/>
              <a:t>.</a:t>
            </a:r>
            <a:endParaRPr lang="en-US" dirty="0"/>
          </a:p>
        </p:txBody>
      </p:sp>
      <p:sp>
        <p:nvSpPr>
          <p:cNvPr id="5" name="Title 4"/>
          <p:cNvSpPr>
            <a:spLocks noGrp="1"/>
          </p:cNvSpPr>
          <p:nvPr>
            <p:ph type="title" idx="4294967295"/>
          </p:nvPr>
        </p:nvSpPr>
        <p:spPr>
          <a:xfrm>
            <a:off x="0" y="0"/>
            <a:ext cx="9144000" cy="1249362"/>
          </a:xfrm>
        </p:spPr>
        <p:txBody>
          <a:bodyPr>
            <a:normAutofit fontScale="90000"/>
          </a:bodyPr>
          <a:lstStyle/>
          <a:p>
            <a:r>
              <a:rPr lang="en-US" dirty="0" smtClean="0"/>
              <a:t>Use of particle tracking methods</a:t>
            </a:r>
            <a:r>
              <a:rPr lang="en-US" baseline="0" dirty="0" smtClean="0"/>
              <a:t> to inform management of scallops on Georges Bank</a:t>
            </a:r>
            <a:endParaRPr lang="en-US" dirty="0"/>
          </a:p>
        </p:txBody>
      </p:sp>
      <p:sp>
        <p:nvSpPr>
          <p:cNvPr id="6" name="TextBox 5"/>
          <p:cNvSpPr txBox="1"/>
          <p:nvPr/>
        </p:nvSpPr>
        <p:spPr>
          <a:xfrm>
            <a:off x="1623446" y="1600200"/>
            <a:ext cx="3558154" cy="461665"/>
          </a:xfrm>
          <a:prstGeom prst="rect">
            <a:avLst/>
          </a:prstGeom>
          <a:noFill/>
        </p:spPr>
        <p:txBody>
          <a:bodyPr wrap="none" rtlCol="0">
            <a:spAutoFit/>
          </a:bodyPr>
          <a:lstStyle/>
          <a:p>
            <a:r>
              <a:rPr lang="en-US" sz="2400" dirty="0" smtClean="0"/>
              <a:t>Adult Scallops – 1957-1980</a:t>
            </a:r>
            <a:endParaRPr lang="en-US" sz="2400" dirty="0"/>
          </a:p>
        </p:txBody>
      </p:sp>
      <p:pic>
        <p:nvPicPr>
          <p:cNvPr id="2" name="setmov.1.mov">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600200" y="1524000"/>
            <a:ext cx="5852160" cy="4389120"/>
          </a:xfrm>
          <a:prstGeom prst="rect">
            <a:avLst/>
          </a:prstGeom>
        </p:spPr>
      </p:pic>
    </p:spTree>
    <p:extLst>
      <p:ext uri="{BB962C8B-B14F-4D97-AF65-F5344CB8AC3E}">
        <p14:creationId xmlns:p14="http://schemas.microsoft.com/office/powerpoint/2010/main" xmlns="" val="329383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0988" y="723900"/>
            <a:ext cx="8686800" cy="1470025"/>
          </a:xfrm>
        </p:spPr>
        <p:txBody>
          <a:bodyPr>
            <a:normAutofit fontScale="90000"/>
          </a:bodyPr>
          <a:lstStyle/>
          <a:p>
            <a:pPr eaLnBrk="1" hangingPunct="1"/>
            <a:r>
              <a:rPr lang="en-US" sz="3200" smtClean="0">
                <a:latin typeface="Comic Sans MS" pitchFamily="66" charset="0"/>
              </a:rPr>
              <a:t>The PDO and marine food chains in the northern California Current: source waters, copepods and salmon</a:t>
            </a:r>
            <a:endParaRPr lang="en-US" sz="3200" smtClean="0">
              <a:solidFill>
                <a:schemeClr val="tx1"/>
              </a:solidFill>
              <a:latin typeface="Comic Sans MS" pitchFamily="66" charset="0"/>
            </a:endParaRPr>
          </a:p>
        </p:txBody>
      </p:sp>
      <p:sp>
        <p:nvSpPr>
          <p:cNvPr id="2051" name="Rectangle 3"/>
          <p:cNvSpPr>
            <a:spLocks noGrp="1" noChangeArrowheads="1"/>
          </p:cNvSpPr>
          <p:nvPr>
            <p:ph type="subTitle" idx="1"/>
          </p:nvPr>
        </p:nvSpPr>
        <p:spPr>
          <a:xfrm>
            <a:off x="1371600" y="2438400"/>
            <a:ext cx="6400800" cy="1752600"/>
          </a:xfrm>
        </p:spPr>
        <p:txBody>
          <a:bodyPr/>
          <a:lstStyle/>
          <a:p>
            <a:pPr eaLnBrk="1" hangingPunct="1">
              <a:lnSpc>
                <a:spcPct val="80000"/>
              </a:lnSpc>
            </a:pPr>
            <a:r>
              <a:rPr lang="en-US" sz="2000" smtClean="0">
                <a:latin typeface="Comic Sans MS" pitchFamily="66" charset="0"/>
              </a:rPr>
              <a:t>Bill Peterson</a:t>
            </a:r>
          </a:p>
          <a:p>
            <a:pPr eaLnBrk="1" hangingPunct="1">
              <a:lnSpc>
                <a:spcPct val="80000"/>
              </a:lnSpc>
            </a:pPr>
            <a:r>
              <a:rPr lang="en-US" sz="2000" smtClean="0">
                <a:latin typeface="Comic Sans MS" pitchFamily="66" charset="0"/>
              </a:rPr>
              <a:t>Senior Scientist</a:t>
            </a:r>
          </a:p>
          <a:p>
            <a:pPr eaLnBrk="1" hangingPunct="1">
              <a:lnSpc>
                <a:spcPct val="80000"/>
              </a:lnSpc>
            </a:pPr>
            <a:r>
              <a:rPr lang="en-US" sz="2000" smtClean="0">
                <a:latin typeface="Comic Sans MS" pitchFamily="66" charset="0"/>
              </a:rPr>
              <a:t>NOAA Fisheries</a:t>
            </a:r>
          </a:p>
          <a:p>
            <a:pPr eaLnBrk="1" hangingPunct="1">
              <a:lnSpc>
                <a:spcPct val="80000"/>
              </a:lnSpc>
            </a:pPr>
            <a:r>
              <a:rPr lang="en-US" sz="2000" smtClean="0">
                <a:latin typeface="Comic Sans MS" pitchFamily="66" charset="0"/>
              </a:rPr>
              <a:t>Hatfield Marine Science Center</a:t>
            </a:r>
          </a:p>
          <a:p>
            <a:pPr eaLnBrk="1" hangingPunct="1">
              <a:lnSpc>
                <a:spcPct val="80000"/>
              </a:lnSpc>
            </a:pPr>
            <a:r>
              <a:rPr lang="en-US" sz="2000" smtClean="0">
                <a:latin typeface="Comic Sans MS" pitchFamily="66" charset="0"/>
              </a:rPr>
              <a:t>Newport Oregon</a:t>
            </a:r>
          </a:p>
        </p:txBody>
      </p:sp>
      <p:pic>
        <p:nvPicPr>
          <p:cNvPr id="2052"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28600" y="3962400"/>
            <a:ext cx="2667000" cy="2005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6"/>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33800" y="4419600"/>
            <a:ext cx="1676400" cy="1581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Rectangle 7"/>
          <p:cNvSpPr>
            <a:spLocks noChangeArrowheads="1"/>
          </p:cNvSpPr>
          <p:nvPr/>
        </p:nvSpPr>
        <p:spPr bwMode="auto">
          <a:xfrm>
            <a:off x="-304800" y="6019800"/>
            <a:ext cx="8915400" cy="757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lvl="4" algn="ctr">
              <a:lnSpc>
                <a:spcPct val="90000"/>
              </a:lnSpc>
              <a:spcBef>
                <a:spcPct val="20000"/>
              </a:spcBef>
            </a:pPr>
            <a:r>
              <a:rPr lang="en-US" sz="2400">
                <a:latin typeface="Comic Sans MS" pitchFamily="66" charset="0"/>
              </a:rPr>
              <a:t>See </a:t>
            </a:r>
            <a:r>
              <a:rPr lang="en-US" sz="2400">
                <a:solidFill>
                  <a:srgbClr val="FFFF00"/>
                </a:solidFill>
                <a:latin typeface="Comic Sans MS" pitchFamily="66" charset="0"/>
                <a:hlinkClick r:id="rId5"/>
              </a:rPr>
              <a:t>www.nwfsc.noaa.gov</a:t>
            </a:r>
            <a:r>
              <a:rPr lang="en-US" sz="2400">
                <a:latin typeface="Comic Sans MS" pitchFamily="66" charset="0"/>
              </a:rPr>
              <a:t>, “Ocean Conditions and Salmon Forecasting”</a:t>
            </a:r>
          </a:p>
        </p:txBody>
      </p:sp>
      <p:pic>
        <p:nvPicPr>
          <p:cNvPr id="2055"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48400" y="3962400"/>
            <a:ext cx="2743200" cy="198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284919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388" y="1447800"/>
            <a:ext cx="4343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171" name="Object 3"/>
          <p:cNvGraphicFramePr>
            <a:graphicFrameLocks noChangeAspect="1"/>
          </p:cNvGraphicFramePr>
          <p:nvPr/>
        </p:nvGraphicFramePr>
        <p:xfrm>
          <a:off x="4559300" y="811213"/>
          <a:ext cx="3321050" cy="5257800"/>
        </p:xfrm>
        <a:graphic>
          <a:graphicData uri="http://schemas.openxmlformats.org/presentationml/2006/ole">
            <p:oleObj spid="_x0000_s1057" name="CorelPhotoPaint.Image.11" r:id="rId5" imgW="3657143" imgH="5790476" progId="">
              <p:embed/>
            </p:oleObj>
          </a:graphicData>
        </a:graphic>
      </p:graphicFrame>
      <p:pic>
        <p:nvPicPr>
          <p:cNvPr id="7172" name="Picture 4" descr="Chinook smolt small"/>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305800" y="3048000"/>
            <a:ext cx="8382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3" name="Text Box 5"/>
          <p:cNvSpPr txBox="1">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400" dirty="0">
                <a:latin typeface="Comic Sans MS" pitchFamily="66" charset="0"/>
              </a:rPr>
              <a:t>We are contributing to salmon management by studying the ocean phase of their life history and by developing management advice based on a suite of physical, biological and ecological indicators of ocean conditions</a:t>
            </a:r>
          </a:p>
        </p:txBody>
      </p:sp>
      <p:sp>
        <p:nvSpPr>
          <p:cNvPr id="7174" name="Text Box 6"/>
          <p:cNvSpPr txBox="1">
            <a:spLocks noChangeArrowheads="1"/>
          </p:cNvSpPr>
          <p:nvPr/>
        </p:nvSpPr>
        <p:spPr bwMode="auto">
          <a:xfrm>
            <a:off x="152400" y="288925"/>
            <a:ext cx="42672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000">
                <a:latin typeface="Comic Sans MS" pitchFamily="66" charset="0"/>
              </a:rPr>
              <a:t>Large scale forces acting at the local scale can influence biological process important for salmon</a:t>
            </a:r>
          </a:p>
        </p:txBody>
      </p:sp>
      <p:sp>
        <p:nvSpPr>
          <p:cNvPr id="3079" name="Oval 7"/>
          <p:cNvSpPr>
            <a:spLocks noChangeArrowheads="1"/>
          </p:cNvSpPr>
          <p:nvPr/>
        </p:nvSpPr>
        <p:spPr bwMode="auto">
          <a:xfrm>
            <a:off x="2590800" y="2819400"/>
            <a:ext cx="609600" cy="533400"/>
          </a:xfrm>
          <a:prstGeom prst="ellipse">
            <a:avLst/>
          </a:prstGeom>
          <a:solidFill>
            <a:srgbClr val="CC0000">
              <a:alpha val="32156"/>
            </a:srgbClr>
          </a:solidFill>
          <a:ln w="9525">
            <a:solidFill>
              <a:schemeClr val="tx1"/>
            </a:solidFill>
            <a:round/>
            <a:headEnd/>
            <a:tailEnd/>
          </a:ln>
        </p:spPr>
        <p:txBody>
          <a:bodyPr wrap="none" anchor="ctr"/>
          <a:lstStyle/>
          <a:p>
            <a:endParaRPr lang="en-US"/>
          </a:p>
        </p:txBody>
      </p:sp>
      <p:sp>
        <p:nvSpPr>
          <p:cNvPr id="7176" name="Line 8"/>
          <p:cNvSpPr>
            <a:spLocks noChangeShapeType="1"/>
          </p:cNvSpPr>
          <p:nvPr/>
        </p:nvSpPr>
        <p:spPr bwMode="auto">
          <a:xfrm>
            <a:off x="1752600" y="2438400"/>
            <a:ext cx="762000" cy="5334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177" name="Line 9"/>
          <p:cNvSpPr>
            <a:spLocks noChangeShapeType="1"/>
          </p:cNvSpPr>
          <p:nvPr/>
        </p:nvSpPr>
        <p:spPr bwMode="auto">
          <a:xfrm flipV="1">
            <a:off x="2819400" y="3403600"/>
            <a:ext cx="0" cy="124460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178" name="Text Box 10"/>
          <p:cNvSpPr txBox="1">
            <a:spLocks noChangeArrowheads="1"/>
          </p:cNvSpPr>
          <p:nvPr/>
        </p:nvSpPr>
        <p:spPr bwMode="auto">
          <a:xfrm>
            <a:off x="171450" y="3552825"/>
            <a:ext cx="226695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u="sng">
                <a:solidFill>
                  <a:srgbClr val="000000"/>
                </a:solidFill>
                <a:latin typeface="Comic Sans MS" pitchFamily="66" charset="0"/>
              </a:rPr>
              <a:t>Local Conditions</a:t>
            </a:r>
          </a:p>
          <a:p>
            <a:r>
              <a:rPr lang="en-US" sz="2000">
                <a:solidFill>
                  <a:srgbClr val="000000"/>
                </a:solidFill>
                <a:latin typeface="Comic Sans MS" pitchFamily="66" charset="0"/>
              </a:rPr>
              <a:t>Upwelling &amp; SST</a:t>
            </a:r>
          </a:p>
          <a:p>
            <a:r>
              <a:rPr lang="en-US" sz="2000">
                <a:solidFill>
                  <a:srgbClr val="000000"/>
                </a:solidFill>
                <a:latin typeface="Comic Sans MS" pitchFamily="66" charset="0"/>
              </a:rPr>
              <a:t>Spring Transition</a:t>
            </a:r>
          </a:p>
          <a:p>
            <a:r>
              <a:rPr lang="en-US" sz="2000">
                <a:solidFill>
                  <a:srgbClr val="000000"/>
                </a:solidFill>
                <a:latin typeface="Comic Sans MS" pitchFamily="66" charset="0"/>
              </a:rPr>
              <a:t>Coastal currents</a:t>
            </a:r>
          </a:p>
        </p:txBody>
      </p:sp>
      <p:sp>
        <p:nvSpPr>
          <p:cNvPr id="7179" name="Line 11"/>
          <p:cNvSpPr>
            <a:spLocks noChangeShapeType="1"/>
          </p:cNvSpPr>
          <p:nvPr/>
        </p:nvSpPr>
        <p:spPr bwMode="auto">
          <a:xfrm>
            <a:off x="2971800" y="3124200"/>
            <a:ext cx="1447800" cy="0"/>
          </a:xfrm>
          <a:prstGeom prst="line">
            <a:avLst/>
          </a:prstGeom>
          <a:noFill/>
          <a:ln w="38100">
            <a:solidFill>
              <a:srgbClr val="0000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7180" name="AutoShape 12"/>
          <p:cNvSpPr>
            <a:spLocks noChangeArrowheads="1"/>
          </p:cNvSpPr>
          <p:nvPr/>
        </p:nvSpPr>
        <p:spPr bwMode="auto">
          <a:xfrm>
            <a:off x="5791200" y="33528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1" name="AutoShape 13"/>
          <p:cNvSpPr>
            <a:spLocks noChangeArrowheads="1"/>
          </p:cNvSpPr>
          <p:nvPr/>
        </p:nvSpPr>
        <p:spPr bwMode="auto">
          <a:xfrm>
            <a:off x="5791200" y="4419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2" name="AutoShape 14"/>
          <p:cNvSpPr>
            <a:spLocks noChangeArrowheads="1"/>
          </p:cNvSpPr>
          <p:nvPr/>
        </p:nvSpPr>
        <p:spPr bwMode="auto">
          <a:xfrm>
            <a:off x="5791200" y="2133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183" name="AutoShape 15"/>
          <p:cNvSpPr>
            <a:spLocks noChangeArrowheads="1"/>
          </p:cNvSpPr>
          <p:nvPr/>
        </p:nvSpPr>
        <p:spPr bwMode="auto">
          <a:xfrm>
            <a:off x="5562600" y="44196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4" name="AutoShape 16"/>
          <p:cNvSpPr>
            <a:spLocks noChangeArrowheads="1"/>
          </p:cNvSpPr>
          <p:nvPr/>
        </p:nvSpPr>
        <p:spPr bwMode="auto">
          <a:xfrm>
            <a:off x="5562600" y="33528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5" name="AutoShape 17"/>
          <p:cNvSpPr>
            <a:spLocks noChangeArrowheads="1"/>
          </p:cNvSpPr>
          <p:nvPr/>
        </p:nvSpPr>
        <p:spPr bwMode="auto">
          <a:xfrm>
            <a:off x="5562600" y="21336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7186" name="AutoShape 18"/>
          <p:cNvSpPr>
            <a:spLocks noChangeArrowheads="1"/>
          </p:cNvSpPr>
          <p:nvPr/>
        </p:nvSpPr>
        <p:spPr bwMode="auto">
          <a:xfrm>
            <a:off x="8001000" y="3810000"/>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A0802"/>
          </a:solidFill>
          <a:ln w="9525">
            <a:solidFill>
              <a:schemeClr val="tx1"/>
            </a:solidFill>
            <a:miter lim="800000"/>
            <a:headEnd/>
            <a:tailEnd/>
          </a:ln>
        </p:spPr>
        <p:txBody>
          <a:bodyPr wrap="none" anchor="ctr"/>
          <a:lstStyle/>
          <a:p>
            <a:endParaRPr lang="en-US"/>
          </a:p>
        </p:txBody>
      </p:sp>
      <p:sp>
        <p:nvSpPr>
          <p:cNvPr id="7187" name="AutoShape 19"/>
          <p:cNvSpPr>
            <a:spLocks noChangeArrowheads="1"/>
          </p:cNvSpPr>
          <p:nvPr/>
        </p:nvSpPr>
        <p:spPr bwMode="auto">
          <a:xfrm flipV="1">
            <a:off x="8001000" y="2057400"/>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bg1"/>
          </a:solidFill>
          <a:ln w="9525">
            <a:solidFill>
              <a:schemeClr val="tx1"/>
            </a:solidFill>
            <a:miter lim="800000"/>
            <a:headEnd/>
            <a:tailEnd/>
          </a:ln>
        </p:spPr>
        <p:txBody>
          <a:bodyPr wrap="none" anchor="ctr"/>
          <a:lstStyle/>
          <a:p>
            <a:endParaRPr lang="en-US"/>
          </a:p>
        </p:txBody>
      </p:sp>
      <p:sp>
        <p:nvSpPr>
          <p:cNvPr id="7189" name="Text Box 21"/>
          <p:cNvSpPr txBox="1">
            <a:spLocks noChangeArrowheads="1"/>
          </p:cNvSpPr>
          <p:nvPr/>
        </p:nvSpPr>
        <p:spPr bwMode="auto">
          <a:xfrm>
            <a:off x="4583113" y="6248400"/>
            <a:ext cx="326548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000">
                <a:solidFill>
                  <a:srgbClr val="000000"/>
                </a:solidFill>
                <a:latin typeface="Comic Sans MS" pitchFamily="66" charset="0"/>
              </a:rPr>
              <a:t>Local Biological Conditions</a:t>
            </a:r>
          </a:p>
        </p:txBody>
      </p:sp>
      <p:sp>
        <p:nvSpPr>
          <p:cNvPr id="7190" name="Text Box 22"/>
          <p:cNvSpPr txBox="1">
            <a:spLocks noChangeArrowheads="1"/>
          </p:cNvSpPr>
          <p:nvPr/>
        </p:nvSpPr>
        <p:spPr bwMode="auto">
          <a:xfrm>
            <a:off x="1168400" y="2220913"/>
            <a:ext cx="723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Comic Sans MS" pitchFamily="66" charset="0"/>
              </a:rPr>
              <a:t>PDO </a:t>
            </a:r>
          </a:p>
        </p:txBody>
      </p:sp>
      <p:sp>
        <p:nvSpPr>
          <p:cNvPr id="7191" name="Text Box 23"/>
          <p:cNvSpPr txBox="1">
            <a:spLocks noChangeArrowheads="1"/>
          </p:cNvSpPr>
          <p:nvPr/>
        </p:nvSpPr>
        <p:spPr bwMode="auto">
          <a:xfrm>
            <a:off x="2495550" y="4735513"/>
            <a:ext cx="8572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a:solidFill>
                  <a:srgbClr val="000000"/>
                </a:solidFill>
                <a:latin typeface="Comic Sans MS" pitchFamily="66" charset="0"/>
              </a:rPr>
              <a:t>ENSO</a:t>
            </a:r>
          </a:p>
        </p:txBody>
      </p:sp>
      <p:cxnSp>
        <p:nvCxnSpPr>
          <p:cNvPr id="3" name="Straight Arrow Connector 2"/>
          <p:cNvCxnSpPr/>
          <p:nvPr/>
        </p:nvCxnSpPr>
        <p:spPr>
          <a:xfrm flipV="1">
            <a:off x="2171700" y="3352800"/>
            <a:ext cx="419100" cy="228600"/>
          </a:xfrm>
          <a:prstGeom prst="straightConnector1">
            <a:avLst/>
          </a:prstGeom>
          <a:ln>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1752600" y="33528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7852565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717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19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77"/>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178">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178">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17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178">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71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17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18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717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18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8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1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18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8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18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1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181"/>
                                        </p:tgtEl>
                                        <p:attrNameLst>
                                          <p:attrName>style.visibility</p:attrName>
                                        </p:attrNameLst>
                                      </p:cBhvr>
                                      <p:to>
                                        <p:strVal val="visible"/>
                                      </p:to>
                                    </p:set>
                                  </p:childTnLst>
                                </p:cTn>
                              </p:par>
                              <p:par>
                                <p:cTn id="65" presetID="1" presetClass="exit" presetSubtype="0" fill="hold" grpId="0" nodeType="withEffect">
                                  <p:stCondLst>
                                    <p:cond delay="0"/>
                                  </p:stCondLst>
                                  <p:childTnLst>
                                    <p:set>
                                      <p:cBhvr>
                                        <p:cTn id="66" dur="1" fill="hold">
                                          <p:stCondLst>
                                            <p:cond delay="0"/>
                                          </p:stCondLst>
                                        </p:cTn>
                                        <p:tgtEl>
                                          <p:spTgt spid="717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p:bldP spid="7174" grpId="0" build="allAtOnce"/>
      <p:bldP spid="7176" grpId="0" animBg="1"/>
      <p:bldP spid="7177"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9" grpId="0"/>
      <p:bldP spid="719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sz="3600" smtClean="0">
                <a:solidFill>
                  <a:schemeClr val="tx1"/>
                </a:solidFill>
                <a:latin typeface="Comic Sans MS" pitchFamily="66" charset="0"/>
              </a:rPr>
              <a:t>A chain of events (in a perfect year)</a:t>
            </a:r>
          </a:p>
        </p:txBody>
      </p:sp>
      <p:sp>
        <p:nvSpPr>
          <p:cNvPr id="35843" name="Rectangle 3"/>
          <p:cNvSpPr>
            <a:spLocks noGrp="1" noChangeArrowheads="1"/>
          </p:cNvSpPr>
          <p:nvPr>
            <p:ph type="body" sz="half" idx="4294967295"/>
          </p:nvPr>
        </p:nvSpPr>
        <p:spPr>
          <a:xfrm>
            <a:off x="457200" y="1447800"/>
            <a:ext cx="4038600" cy="4953000"/>
          </a:xfrm>
        </p:spPr>
        <p:txBody>
          <a:bodyPr/>
          <a:lstStyle/>
          <a:p>
            <a:pPr eaLnBrk="1" hangingPunct="1">
              <a:lnSpc>
                <a:spcPct val="90000"/>
              </a:lnSpc>
            </a:pPr>
            <a:r>
              <a:rPr lang="en-US" sz="2400" smtClean="0">
                <a:solidFill>
                  <a:srgbClr val="000000"/>
                </a:solidFill>
                <a:latin typeface="Comic Sans MS" pitchFamily="66" charset="0"/>
              </a:rPr>
              <a:t>Changes in basin-scale winds lead to sign changes in PDO</a:t>
            </a:r>
          </a:p>
          <a:p>
            <a:pPr eaLnBrk="1" hangingPunct="1">
              <a:lnSpc>
                <a:spcPct val="90000"/>
              </a:lnSpc>
            </a:pPr>
            <a:r>
              <a:rPr lang="en-US" sz="2400" smtClean="0">
                <a:solidFill>
                  <a:srgbClr val="000000"/>
                </a:solidFill>
                <a:latin typeface="Comic Sans MS" pitchFamily="66" charset="0"/>
              </a:rPr>
              <a:t>SST changes as do water types off Oregon</a:t>
            </a:r>
          </a:p>
          <a:p>
            <a:pPr eaLnBrk="1" hangingPunct="1">
              <a:lnSpc>
                <a:spcPct val="90000"/>
              </a:lnSpc>
            </a:pPr>
            <a:r>
              <a:rPr lang="en-US" sz="2400" smtClean="0">
                <a:solidFill>
                  <a:srgbClr val="000000"/>
                </a:solidFill>
                <a:latin typeface="Comic Sans MS" pitchFamily="66" charset="0"/>
              </a:rPr>
              <a:t>Spring transition</a:t>
            </a:r>
          </a:p>
          <a:p>
            <a:pPr eaLnBrk="1" hangingPunct="1">
              <a:lnSpc>
                <a:spcPct val="90000"/>
              </a:lnSpc>
            </a:pPr>
            <a:r>
              <a:rPr lang="en-US" sz="2400" smtClean="0">
                <a:solidFill>
                  <a:srgbClr val="000000"/>
                </a:solidFill>
                <a:latin typeface="Comic Sans MS" pitchFamily="66" charset="0"/>
              </a:rPr>
              <a:t>Upwelling season</a:t>
            </a:r>
          </a:p>
          <a:p>
            <a:pPr eaLnBrk="1" hangingPunct="1">
              <a:lnSpc>
                <a:spcPct val="90000"/>
              </a:lnSpc>
            </a:pPr>
            <a:r>
              <a:rPr lang="en-US" sz="2400" smtClean="0">
                <a:solidFill>
                  <a:srgbClr val="000000"/>
                </a:solidFill>
                <a:latin typeface="Comic Sans MS" pitchFamily="66" charset="0"/>
              </a:rPr>
              <a:t>Zooplankton species</a:t>
            </a:r>
          </a:p>
          <a:p>
            <a:pPr eaLnBrk="1" hangingPunct="1">
              <a:lnSpc>
                <a:spcPct val="90000"/>
              </a:lnSpc>
            </a:pPr>
            <a:r>
              <a:rPr lang="en-US" sz="2400" smtClean="0">
                <a:solidFill>
                  <a:srgbClr val="000000"/>
                </a:solidFill>
                <a:latin typeface="Comic Sans MS" pitchFamily="66" charset="0"/>
              </a:rPr>
              <a:t>Food Chain</a:t>
            </a:r>
          </a:p>
          <a:p>
            <a:pPr eaLnBrk="1" hangingPunct="1">
              <a:lnSpc>
                <a:spcPct val="90000"/>
              </a:lnSpc>
            </a:pPr>
            <a:r>
              <a:rPr lang="en-US" sz="2400" smtClean="0">
                <a:solidFill>
                  <a:srgbClr val="000000"/>
                </a:solidFill>
                <a:latin typeface="Comic Sans MS" pitchFamily="66" charset="0"/>
              </a:rPr>
              <a:t>Forage Fish</a:t>
            </a:r>
          </a:p>
          <a:p>
            <a:pPr eaLnBrk="1" hangingPunct="1">
              <a:lnSpc>
                <a:spcPct val="90000"/>
              </a:lnSpc>
            </a:pPr>
            <a:r>
              <a:rPr lang="en-US" sz="2400" smtClean="0">
                <a:solidFill>
                  <a:srgbClr val="000000"/>
                </a:solidFill>
                <a:latin typeface="Comic Sans MS" pitchFamily="66" charset="0"/>
              </a:rPr>
              <a:t>Juvenile salmonids</a:t>
            </a:r>
          </a:p>
          <a:p>
            <a:pPr eaLnBrk="1" hangingPunct="1">
              <a:lnSpc>
                <a:spcPct val="90000"/>
              </a:lnSpc>
              <a:buFontTx/>
              <a:buNone/>
            </a:pPr>
            <a:r>
              <a:rPr lang="en-US" sz="2400" smtClean="0"/>
              <a:t> </a:t>
            </a:r>
          </a:p>
        </p:txBody>
      </p:sp>
      <p:sp>
        <p:nvSpPr>
          <p:cNvPr id="35844" name="Rectangle 4"/>
          <p:cNvSpPr>
            <a:spLocks noGrp="1" noChangeArrowheads="1"/>
          </p:cNvSpPr>
          <p:nvPr>
            <p:ph type="body" sz="half" idx="4294967295"/>
          </p:nvPr>
        </p:nvSpPr>
        <p:spPr>
          <a:xfrm>
            <a:off x="4648200" y="1676400"/>
            <a:ext cx="4191000" cy="4114800"/>
          </a:xfrm>
        </p:spPr>
        <p:txBody>
          <a:bodyPr/>
          <a:lstStyle/>
          <a:p>
            <a:pPr eaLnBrk="1" hangingPunct="1">
              <a:lnSpc>
                <a:spcPct val="90000"/>
              </a:lnSpc>
              <a:buFontTx/>
              <a:buNone/>
            </a:pPr>
            <a:r>
              <a:rPr lang="en-US" sz="2400" b="1" smtClean="0">
                <a:solidFill>
                  <a:srgbClr val="0066FF"/>
                </a:solidFill>
                <a:latin typeface="Comic Sans MS" pitchFamily="66" charset="0"/>
              </a:rPr>
              <a:t>Negative</a:t>
            </a:r>
            <a:r>
              <a:rPr lang="en-US" sz="2400" smtClean="0">
                <a:solidFill>
                  <a:srgbClr val="000000"/>
                </a:solidFill>
                <a:latin typeface="Comic Sans MS" pitchFamily="66" charset="0"/>
              </a:rPr>
              <a:t>       </a:t>
            </a:r>
            <a:r>
              <a:rPr lang="en-US" sz="2400" b="1" smtClean="0">
                <a:solidFill>
                  <a:srgbClr val="FF3300"/>
                </a:solidFill>
                <a:latin typeface="Comic Sans MS" pitchFamily="66" charset="0"/>
              </a:rPr>
              <a:t>Positive</a:t>
            </a:r>
          </a:p>
          <a:p>
            <a:pPr eaLnBrk="1" hangingPunct="1">
              <a:lnSpc>
                <a:spcPct val="90000"/>
              </a:lnSpc>
              <a:buFontTx/>
              <a:buNone/>
            </a:pPr>
            <a:endParaRPr lang="en-US" sz="2400" smtClean="0">
              <a:solidFill>
                <a:srgbClr val="FF3300"/>
              </a:solidFill>
              <a:latin typeface="Comic Sans MS" pitchFamily="66" charset="0"/>
            </a:endParaRPr>
          </a:p>
          <a:p>
            <a:pPr eaLnBrk="1" hangingPunct="1">
              <a:lnSpc>
                <a:spcPct val="90000"/>
              </a:lnSpc>
              <a:buFontTx/>
              <a:buNone/>
            </a:pPr>
            <a:r>
              <a:rPr lang="en-US" sz="2400" smtClean="0">
                <a:solidFill>
                  <a:srgbClr val="000000"/>
                </a:solidFill>
                <a:latin typeface="Comic Sans MS" pitchFamily="66" charset="0"/>
              </a:rPr>
              <a:t>Cold/salty     Warm/fresh</a:t>
            </a:r>
          </a:p>
          <a:p>
            <a:pPr eaLnBrk="1" hangingPunct="1">
              <a:lnSpc>
                <a:spcPct val="90000"/>
              </a:lnSpc>
              <a:buFontTx/>
              <a:buNone/>
            </a:pPr>
            <a:endParaRPr lang="en-US" sz="2400" smtClean="0">
              <a:solidFill>
                <a:srgbClr val="000000"/>
              </a:solidFill>
              <a:latin typeface="Comic Sans MS" pitchFamily="66" charset="0"/>
            </a:endParaRPr>
          </a:p>
          <a:p>
            <a:pPr eaLnBrk="1" hangingPunct="1">
              <a:lnSpc>
                <a:spcPct val="90000"/>
              </a:lnSpc>
              <a:buFontTx/>
              <a:buNone/>
            </a:pPr>
            <a:r>
              <a:rPr lang="en-US" sz="2400" smtClean="0">
                <a:solidFill>
                  <a:srgbClr val="000000"/>
                </a:solidFill>
                <a:latin typeface="Comic Sans MS" pitchFamily="66" charset="0"/>
              </a:rPr>
              <a:t>Early             Late</a:t>
            </a:r>
          </a:p>
          <a:p>
            <a:pPr eaLnBrk="1" hangingPunct="1">
              <a:lnSpc>
                <a:spcPct val="90000"/>
              </a:lnSpc>
              <a:buFontTx/>
              <a:buNone/>
            </a:pPr>
            <a:r>
              <a:rPr lang="en-US" sz="2400" smtClean="0">
                <a:solidFill>
                  <a:srgbClr val="000000"/>
                </a:solidFill>
                <a:latin typeface="Comic Sans MS" pitchFamily="66" charset="0"/>
              </a:rPr>
              <a:t>Long              Short</a:t>
            </a:r>
          </a:p>
          <a:p>
            <a:pPr eaLnBrk="1" hangingPunct="1">
              <a:lnSpc>
                <a:spcPct val="90000"/>
              </a:lnSpc>
              <a:buFontTx/>
              <a:buNone/>
            </a:pPr>
            <a:r>
              <a:rPr lang="en-US" sz="2400" smtClean="0">
                <a:solidFill>
                  <a:srgbClr val="000000"/>
                </a:solidFill>
                <a:latin typeface="Comic Sans MS" pitchFamily="66" charset="0"/>
              </a:rPr>
              <a:t>Cold species  Warm species</a:t>
            </a:r>
          </a:p>
          <a:p>
            <a:pPr eaLnBrk="1" hangingPunct="1">
              <a:lnSpc>
                <a:spcPct val="90000"/>
              </a:lnSpc>
              <a:buFontTx/>
              <a:buNone/>
            </a:pPr>
            <a:r>
              <a:rPr lang="en-US" sz="2400" smtClean="0">
                <a:solidFill>
                  <a:srgbClr val="000000"/>
                </a:solidFill>
                <a:latin typeface="Comic Sans MS" pitchFamily="66" charset="0"/>
              </a:rPr>
              <a:t>Lipid-rich	Lipid-deplete</a:t>
            </a:r>
          </a:p>
          <a:p>
            <a:pPr eaLnBrk="1" hangingPunct="1">
              <a:lnSpc>
                <a:spcPct val="90000"/>
              </a:lnSpc>
              <a:buFontTx/>
              <a:buNone/>
            </a:pPr>
            <a:r>
              <a:rPr lang="en-US" sz="2400" smtClean="0">
                <a:solidFill>
                  <a:srgbClr val="000000"/>
                </a:solidFill>
                <a:latin typeface="Comic Sans MS" pitchFamily="66" charset="0"/>
              </a:rPr>
              <a:t>Many              Few</a:t>
            </a:r>
          </a:p>
          <a:p>
            <a:pPr eaLnBrk="1" hangingPunct="1">
              <a:lnSpc>
                <a:spcPct val="90000"/>
              </a:lnSpc>
              <a:buFontTx/>
              <a:buNone/>
            </a:pPr>
            <a:r>
              <a:rPr lang="en-US" sz="2400" smtClean="0">
                <a:solidFill>
                  <a:srgbClr val="000000"/>
                </a:solidFill>
                <a:latin typeface="Comic Sans MS" pitchFamily="66" charset="0"/>
              </a:rPr>
              <a:t>Many              Few</a:t>
            </a:r>
          </a:p>
          <a:p>
            <a:pPr eaLnBrk="1" hangingPunct="1">
              <a:lnSpc>
                <a:spcPct val="90000"/>
              </a:lnSpc>
              <a:buFontTx/>
              <a:buNone/>
            </a:pPr>
            <a:endParaRPr lang="en-US" sz="2400" smtClean="0">
              <a:solidFill>
                <a:srgbClr val="000000"/>
              </a:solidFill>
              <a:latin typeface="Comic Sans MS" pitchFamily="66" charset="0"/>
            </a:endParaRPr>
          </a:p>
          <a:p>
            <a:pPr eaLnBrk="1" hangingPunct="1">
              <a:lnSpc>
                <a:spcPct val="90000"/>
              </a:lnSpc>
              <a:buFontTx/>
              <a:buNone/>
            </a:pPr>
            <a:endParaRPr lang="en-US" sz="2400" smtClean="0">
              <a:solidFill>
                <a:srgbClr val="000000"/>
              </a:solidFill>
              <a:latin typeface="Comic Sans MS" pitchFamily="66" charset="0"/>
            </a:endParaRPr>
          </a:p>
        </p:txBody>
      </p:sp>
      <p:sp>
        <p:nvSpPr>
          <p:cNvPr id="106501" name="Text Box 5"/>
          <p:cNvSpPr txBox="1">
            <a:spLocks noChangeArrowheads="1"/>
          </p:cNvSpPr>
          <p:nvPr/>
        </p:nvSpPr>
        <p:spPr bwMode="auto">
          <a:xfrm>
            <a:off x="14288" y="5638800"/>
            <a:ext cx="91440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3200">
                <a:latin typeface="Comic Sans MS" pitchFamily="66" charset="0"/>
              </a:rPr>
              <a:t>But time lags can complicate interpretations!</a:t>
            </a:r>
          </a:p>
          <a:p>
            <a:pPr algn="ctr"/>
            <a:r>
              <a:rPr lang="en-US" sz="3200">
                <a:latin typeface="Comic Sans MS" pitchFamily="66" charset="0"/>
              </a:rPr>
              <a:t>as do pesky El Niño events</a:t>
            </a:r>
          </a:p>
        </p:txBody>
      </p:sp>
    </p:spTree>
    <p:extLst>
      <p:ext uri="{BB962C8B-B14F-4D97-AF65-F5344CB8AC3E}">
        <p14:creationId xmlns:p14="http://schemas.microsoft.com/office/powerpoint/2010/main" xmlns="" val="3701228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650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650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 y="304800"/>
            <a:ext cx="9296400" cy="639763"/>
          </a:xfrm>
        </p:spPr>
        <p:txBody>
          <a:bodyPr>
            <a:normAutofit fontScale="90000"/>
          </a:bodyPr>
          <a:lstStyle/>
          <a:p>
            <a:pPr eaLnBrk="1" hangingPunct="1"/>
            <a:r>
              <a:rPr lang="en-US" sz="2400" smtClean="0">
                <a:latin typeface="Comic Sans MS" pitchFamily="66" charset="0"/>
              </a:rPr>
              <a:t>1998, 2003-2005 = warm &amp; unproductive; poor salmon returns</a:t>
            </a:r>
            <a:br>
              <a:rPr lang="en-US" sz="2400" smtClean="0">
                <a:latin typeface="Comic Sans MS" pitchFamily="66" charset="0"/>
              </a:rPr>
            </a:br>
            <a:r>
              <a:rPr lang="en-US" sz="2400" smtClean="0">
                <a:latin typeface="Comic Sans MS" pitchFamily="66" charset="0"/>
              </a:rPr>
              <a:t>1999-2002 and 2008 = cold &amp; productive; record returns</a:t>
            </a:r>
            <a:br>
              <a:rPr lang="en-US" sz="2400" smtClean="0">
                <a:latin typeface="Comic Sans MS" pitchFamily="66" charset="0"/>
              </a:rPr>
            </a:br>
            <a:r>
              <a:rPr lang="en-US" sz="2400" smtClean="0">
                <a:latin typeface="Comic Sans MS" pitchFamily="66" charset="0"/>
              </a:rPr>
              <a:t>2010 = a mixed bag—poor early, great late!</a:t>
            </a:r>
          </a:p>
        </p:txBody>
      </p:sp>
      <p:pic>
        <p:nvPicPr>
          <p:cNvPr id="31747"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1168400"/>
            <a:ext cx="8915400" cy="5319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57979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p:cNvPicPr>
            <a:picLocks noGrp="1" noChangeAspect="1" noChangeArrowheads="1"/>
          </p:cNvPicPr>
          <p:nvPr>
            <p:ph sz="half" idx="1"/>
          </p:nvPr>
        </p:nvPicPr>
        <p:blipFill rotWithShape="1">
          <a:blip r:embed="rId3" cstate="print">
            <a:extLst>
              <a:ext uri="{28A0092B-C50C-407E-A947-70E740481C1C}">
                <a14:useLocalDpi xmlns:a14="http://schemas.microsoft.com/office/drawing/2010/main" xmlns="" val="0"/>
              </a:ext>
            </a:extLst>
          </a:blip>
          <a:srcRect l="16703"/>
          <a:stretch/>
        </p:blipFill>
        <p:spPr>
          <a:xfrm>
            <a:off x="3101788" y="472440"/>
            <a:ext cx="4061012" cy="6309360"/>
          </a:xfrm>
          <a:noFill/>
        </p:spPr>
      </p:pic>
      <p:sp>
        <p:nvSpPr>
          <p:cNvPr id="3" name="TextBox 2"/>
          <p:cNvSpPr txBox="1"/>
          <p:nvPr/>
        </p:nvSpPr>
        <p:spPr>
          <a:xfrm>
            <a:off x="1143000" y="3163669"/>
            <a:ext cx="1951175" cy="646331"/>
          </a:xfrm>
          <a:prstGeom prst="rect">
            <a:avLst/>
          </a:prstGeom>
          <a:noFill/>
        </p:spPr>
        <p:txBody>
          <a:bodyPr wrap="none" rtlCol="0">
            <a:spAutoFit/>
          </a:bodyPr>
          <a:lstStyle/>
          <a:p>
            <a:pPr algn="ctr"/>
            <a:r>
              <a:rPr lang="en-US" dirty="0">
                <a:latin typeface="Comic Sans MS" pitchFamily="66" charset="0"/>
              </a:rPr>
              <a:t>Salmon </a:t>
            </a:r>
            <a:r>
              <a:rPr lang="en-US" dirty="0" smtClean="0">
                <a:latin typeface="Comic Sans MS" pitchFamily="66" charset="0"/>
              </a:rPr>
              <a:t>counts</a:t>
            </a:r>
          </a:p>
          <a:p>
            <a:pPr algn="ctr"/>
            <a:r>
              <a:rPr lang="en-US" dirty="0" smtClean="0">
                <a:latin typeface="Comic Sans MS" pitchFamily="66" charset="0"/>
              </a:rPr>
              <a:t>(Bonneville Dam)</a:t>
            </a:r>
          </a:p>
        </p:txBody>
      </p:sp>
      <p:sp>
        <p:nvSpPr>
          <p:cNvPr id="5" name="Title 4"/>
          <p:cNvSpPr>
            <a:spLocks noGrp="1"/>
          </p:cNvSpPr>
          <p:nvPr>
            <p:ph type="title"/>
          </p:nvPr>
        </p:nvSpPr>
        <p:spPr>
          <a:xfrm>
            <a:off x="0" y="-106362"/>
            <a:ext cx="9144000" cy="1020762"/>
          </a:xfrm>
        </p:spPr>
        <p:txBody>
          <a:bodyPr>
            <a:normAutofit/>
          </a:bodyPr>
          <a:lstStyle/>
          <a:p>
            <a:r>
              <a:rPr lang="en-US" sz="3600" dirty="0" smtClean="0"/>
              <a:t>Statistical Robustness of the salmon</a:t>
            </a:r>
            <a:r>
              <a:rPr lang="en-US" sz="3600" baseline="0" dirty="0" smtClean="0"/>
              <a:t> </a:t>
            </a:r>
            <a:r>
              <a:rPr lang="en-US" sz="3600" dirty="0"/>
              <a:t>f</a:t>
            </a:r>
            <a:r>
              <a:rPr lang="en-US" sz="3600" baseline="0" dirty="0" smtClean="0"/>
              <a:t>orecasts</a:t>
            </a:r>
            <a:endParaRPr lang="en-US" sz="3600" dirty="0"/>
          </a:p>
        </p:txBody>
      </p:sp>
      <p:sp>
        <p:nvSpPr>
          <p:cNvPr id="9" name="TextBox 8"/>
          <p:cNvSpPr txBox="1"/>
          <p:nvPr/>
        </p:nvSpPr>
        <p:spPr>
          <a:xfrm>
            <a:off x="2438400" y="6488668"/>
            <a:ext cx="4265911" cy="369332"/>
          </a:xfrm>
          <a:prstGeom prst="rect">
            <a:avLst/>
          </a:prstGeom>
          <a:solidFill>
            <a:schemeClr val="bg1"/>
          </a:solidFill>
        </p:spPr>
        <p:txBody>
          <a:bodyPr wrap="none" rtlCol="0">
            <a:spAutoFit/>
          </a:bodyPr>
          <a:lstStyle/>
          <a:p>
            <a:r>
              <a:rPr lang="en-US" dirty="0">
                <a:latin typeface="Comic Sans MS" pitchFamily="66" charset="0"/>
              </a:rPr>
              <a:t>M</a:t>
            </a:r>
            <a:r>
              <a:rPr lang="en-US" dirty="0" smtClean="0">
                <a:latin typeface="Comic Sans MS" pitchFamily="66" charset="0"/>
              </a:rPr>
              <a:t>ean  </a:t>
            </a:r>
            <a:r>
              <a:rPr lang="en-US" dirty="0">
                <a:latin typeface="Comic Sans MS" pitchFamily="66" charset="0"/>
              </a:rPr>
              <a:t>rank of environmental variables</a:t>
            </a:r>
            <a:endParaRPr lang="en-US" dirty="0"/>
          </a:p>
        </p:txBody>
      </p:sp>
      <p:sp>
        <p:nvSpPr>
          <p:cNvPr id="6" name="TextBox 5"/>
          <p:cNvSpPr txBox="1"/>
          <p:nvPr/>
        </p:nvSpPr>
        <p:spPr>
          <a:xfrm>
            <a:off x="6477000" y="1447800"/>
            <a:ext cx="1596912" cy="4247317"/>
          </a:xfrm>
          <a:prstGeom prst="rect">
            <a:avLst/>
          </a:prstGeom>
          <a:noFill/>
        </p:spPr>
        <p:txBody>
          <a:bodyPr wrap="none" rtlCol="0">
            <a:spAutoFit/>
          </a:bodyPr>
          <a:lstStyle/>
          <a:p>
            <a:r>
              <a:rPr lang="en-US" dirty="0" smtClean="0"/>
              <a:t>Spring Chinook</a:t>
            </a:r>
          </a:p>
          <a:p>
            <a:r>
              <a:rPr lang="en-US" dirty="0" smtClean="0"/>
              <a:t>p=0.007</a:t>
            </a:r>
          </a:p>
          <a:p>
            <a:endParaRPr lang="en-US" dirty="0"/>
          </a:p>
          <a:p>
            <a:endParaRPr lang="en-US" dirty="0" smtClean="0"/>
          </a:p>
          <a:p>
            <a:endParaRPr lang="en-US" dirty="0"/>
          </a:p>
          <a:p>
            <a:endParaRPr lang="en-US" dirty="0" smtClean="0"/>
          </a:p>
          <a:p>
            <a:r>
              <a:rPr lang="en-US" dirty="0" smtClean="0"/>
              <a:t>Fall Chinook</a:t>
            </a:r>
          </a:p>
          <a:p>
            <a:r>
              <a:rPr lang="en-US" dirty="0"/>
              <a:t>p</a:t>
            </a:r>
            <a:r>
              <a:rPr lang="en-US" dirty="0" smtClean="0"/>
              <a:t>=0.009</a:t>
            </a:r>
          </a:p>
          <a:p>
            <a:endParaRPr lang="en-US" dirty="0"/>
          </a:p>
          <a:p>
            <a:endParaRPr lang="en-US" dirty="0" smtClean="0"/>
          </a:p>
          <a:p>
            <a:endParaRPr lang="en-US" dirty="0"/>
          </a:p>
          <a:p>
            <a:endParaRPr lang="en-US" dirty="0"/>
          </a:p>
          <a:p>
            <a:endParaRPr lang="en-US" dirty="0" smtClean="0"/>
          </a:p>
          <a:p>
            <a:r>
              <a:rPr lang="en-US" dirty="0" smtClean="0"/>
              <a:t>Coho</a:t>
            </a:r>
          </a:p>
          <a:p>
            <a:r>
              <a:rPr lang="en-US" dirty="0"/>
              <a:t>p</a:t>
            </a:r>
            <a:r>
              <a:rPr lang="en-US" dirty="0" smtClean="0"/>
              <a:t>=0.02</a:t>
            </a:r>
            <a:endParaRPr lang="en-US" dirty="0"/>
          </a:p>
        </p:txBody>
      </p:sp>
    </p:spTree>
    <p:extLst>
      <p:ext uri="{BB962C8B-B14F-4D97-AF65-F5344CB8AC3E}">
        <p14:creationId xmlns:p14="http://schemas.microsoft.com/office/powerpoint/2010/main" xmlns="" val="4198098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27038"/>
            <a:ext cx="9144000" cy="1096962"/>
          </a:xfrm>
        </p:spPr>
        <p:txBody>
          <a:bodyPr>
            <a:noAutofit/>
          </a:bodyPr>
          <a:lstStyle/>
          <a:p>
            <a:r>
              <a:rPr lang="en-US" smtClean="0"/>
              <a:t>A cautionary</a:t>
            </a:r>
            <a:r>
              <a:rPr lang="en-US" baseline="0" smtClean="0"/>
              <a:t> tale </a:t>
            </a:r>
            <a:r>
              <a:rPr lang="en-US" baseline="0" dirty="0" smtClean="0"/>
              <a:t>from the physical climate system</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0320" y="2438400"/>
            <a:ext cx="9144000" cy="2291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457200"/>
            <a:ext cx="9144000" cy="1447800"/>
          </a:xfrm>
        </p:spPr>
        <p:txBody>
          <a:bodyPr>
            <a:normAutofit/>
          </a:bodyPr>
          <a:lstStyle/>
          <a:p>
            <a:pPr rtl="0" eaLnBrk="1" latinLnBrk="0" hangingPunct="1"/>
            <a:r>
              <a:rPr lang="en-US" sz="2800" kern="1200" dirty="0" smtClean="0">
                <a:solidFill>
                  <a:srgbClr val="000000"/>
                </a:solidFill>
                <a:effectLst/>
                <a:latin typeface="Calibri"/>
                <a:ea typeface="+mn-ea"/>
                <a:cs typeface="+mn-cs"/>
              </a:rPr>
              <a:t>(1) Conceptual studies of simplification and predictability</a:t>
            </a:r>
            <a:endParaRPr lang="en-US" sz="2800" dirty="0" smtClean="0">
              <a:effectLst/>
            </a:endParaRPr>
          </a:p>
        </p:txBody>
      </p:sp>
      <p:pic>
        <p:nvPicPr>
          <p:cNvPr id="3" name="Picture 2" descr="food web.jpg"/>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640079" y="3947160"/>
            <a:ext cx="3779521" cy="2834640"/>
          </a:xfrm>
          <a:prstGeom prst="rect">
            <a:avLst/>
          </a:prstGeom>
          <a:noFill/>
          <a:ln w="127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Picture 2" descr="C:\Documents and Settings\Dennis McGillicuddy\My Documents\figures\globec\targetpp.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 y="1295400"/>
            <a:ext cx="3698422" cy="2286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5" name="Group 14"/>
          <p:cNvGrpSpPr/>
          <p:nvPr/>
        </p:nvGrpSpPr>
        <p:grpSpPr>
          <a:xfrm>
            <a:off x="5257800" y="1600200"/>
            <a:ext cx="3702050" cy="5257800"/>
            <a:chOff x="5365750" y="1219200"/>
            <a:chExt cx="3702050" cy="5257800"/>
          </a:xfrm>
        </p:grpSpPr>
        <p:graphicFrame>
          <p:nvGraphicFramePr>
            <p:cNvPr id="5" name="Object 4"/>
            <p:cNvGraphicFramePr>
              <a:graphicFrameLocks noChangeAspect="1"/>
            </p:cNvGraphicFramePr>
            <p:nvPr>
              <p:extLst>
                <p:ext uri="{D42A27DB-BD31-4B8C-83A1-F6EECF244321}">
                  <p14:modId xmlns:p14="http://schemas.microsoft.com/office/powerpoint/2010/main" xmlns="" val="4081197075"/>
                </p:ext>
              </p:extLst>
            </p:nvPr>
          </p:nvGraphicFramePr>
          <p:xfrm>
            <a:off x="5365750" y="1219200"/>
            <a:ext cx="3321050" cy="5257800"/>
          </p:xfrm>
          <a:graphic>
            <a:graphicData uri="http://schemas.openxmlformats.org/presentationml/2006/ole">
              <p:oleObj spid="_x0000_s2073" name="CorelPhotoPaint.Image.11" r:id="rId6" imgW="3657143" imgH="5790476" progId="">
                <p:embed/>
              </p:oleObj>
            </a:graphicData>
          </a:graphic>
        </p:graphicFrame>
        <p:sp>
          <p:nvSpPr>
            <p:cNvPr id="6" name="AutoShape 14"/>
            <p:cNvSpPr>
              <a:spLocks noChangeArrowheads="1"/>
            </p:cNvSpPr>
            <p:nvPr/>
          </p:nvSpPr>
          <p:spPr bwMode="auto">
            <a:xfrm>
              <a:off x="6781800" y="2514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7" name="AutoShape 17"/>
            <p:cNvSpPr>
              <a:spLocks noChangeArrowheads="1"/>
            </p:cNvSpPr>
            <p:nvPr/>
          </p:nvSpPr>
          <p:spPr bwMode="auto">
            <a:xfrm>
              <a:off x="6553200" y="24384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8" name="AutoShape 14"/>
            <p:cNvSpPr>
              <a:spLocks noChangeArrowheads="1"/>
            </p:cNvSpPr>
            <p:nvPr/>
          </p:nvSpPr>
          <p:spPr bwMode="auto">
            <a:xfrm>
              <a:off x="6781800" y="35814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9" name="AutoShape 17"/>
            <p:cNvSpPr>
              <a:spLocks noChangeArrowheads="1"/>
            </p:cNvSpPr>
            <p:nvPr/>
          </p:nvSpPr>
          <p:spPr bwMode="auto">
            <a:xfrm>
              <a:off x="6553200" y="35052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sp>
          <p:nvSpPr>
            <p:cNvPr id="10" name="AutoShape 14"/>
            <p:cNvSpPr>
              <a:spLocks noChangeArrowheads="1"/>
            </p:cNvSpPr>
            <p:nvPr/>
          </p:nvSpPr>
          <p:spPr bwMode="auto">
            <a:xfrm>
              <a:off x="6781800" y="4800600"/>
              <a:ext cx="304800" cy="228600"/>
            </a:xfrm>
            <a:prstGeom prst="downArrow">
              <a:avLst>
                <a:gd name="adj1" fmla="val 50000"/>
                <a:gd name="adj2" fmla="val 25000"/>
              </a:avLst>
            </a:prstGeom>
            <a:solidFill>
              <a:schemeClr val="bg1"/>
            </a:solidFill>
            <a:ln w="9525">
              <a:solidFill>
                <a:schemeClr val="tx1"/>
              </a:solidFill>
              <a:miter lim="800000"/>
              <a:headEnd/>
              <a:tailEnd/>
            </a:ln>
          </p:spPr>
          <p:txBody>
            <a:bodyPr vert="eaVert" wrap="none" anchor="ctr"/>
            <a:lstStyle/>
            <a:p>
              <a:endParaRPr lang="en-US"/>
            </a:p>
          </p:txBody>
        </p:sp>
        <p:sp>
          <p:nvSpPr>
            <p:cNvPr id="11" name="AutoShape 17"/>
            <p:cNvSpPr>
              <a:spLocks noChangeArrowheads="1"/>
            </p:cNvSpPr>
            <p:nvPr/>
          </p:nvSpPr>
          <p:spPr bwMode="auto">
            <a:xfrm>
              <a:off x="6553200" y="4724400"/>
              <a:ext cx="304800" cy="228600"/>
            </a:xfrm>
            <a:prstGeom prst="upArrow">
              <a:avLst>
                <a:gd name="adj1" fmla="val 50000"/>
                <a:gd name="adj2" fmla="val 25000"/>
              </a:avLst>
            </a:prstGeom>
            <a:solidFill>
              <a:srgbClr val="CC0000"/>
            </a:solidFill>
            <a:ln w="9525">
              <a:solidFill>
                <a:schemeClr val="tx1"/>
              </a:solidFill>
              <a:miter lim="800000"/>
              <a:headEnd/>
              <a:tailEnd/>
            </a:ln>
          </p:spPr>
          <p:txBody>
            <a:bodyPr vert="eaVert" wrap="none" anchor="ctr"/>
            <a:lstStyle/>
            <a:p>
              <a:endParaRPr lang="en-US"/>
            </a:p>
          </p:txBody>
        </p:sp>
        <p:pic>
          <p:nvPicPr>
            <p:cNvPr id="12" name="Picture 4" descr="Chinook smolt small"/>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229600" y="3381375"/>
              <a:ext cx="838200" cy="32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AutoShape 18"/>
            <p:cNvSpPr>
              <a:spLocks noChangeArrowheads="1"/>
            </p:cNvSpPr>
            <p:nvPr/>
          </p:nvSpPr>
          <p:spPr bwMode="auto">
            <a:xfrm>
              <a:off x="7924800" y="4143375"/>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A0802"/>
            </a:solidFill>
            <a:ln w="9525">
              <a:solidFill>
                <a:schemeClr val="tx1"/>
              </a:solidFill>
              <a:miter lim="800000"/>
              <a:headEnd/>
              <a:tailEnd/>
            </a:ln>
          </p:spPr>
          <p:txBody>
            <a:bodyPr wrap="none" anchor="ctr"/>
            <a:lstStyle/>
            <a:p>
              <a:endParaRPr lang="en-US"/>
            </a:p>
          </p:txBody>
        </p:sp>
        <p:sp>
          <p:nvSpPr>
            <p:cNvPr id="14" name="AutoShape 19"/>
            <p:cNvSpPr>
              <a:spLocks noChangeArrowheads="1"/>
            </p:cNvSpPr>
            <p:nvPr/>
          </p:nvSpPr>
          <p:spPr bwMode="auto">
            <a:xfrm flipV="1">
              <a:off x="7924800" y="2390775"/>
              <a:ext cx="700088" cy="50482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bg1"/>
            </a:solidFill>
            <a:ln w="9525">
              <a:solidFill>
                <a:schemeClr val="tx1"/>
              </a:solidFill>
              <a:miter lim="800000"/>
              <a:headEnd/>
              <a:tailEnd/>
            </a:ln>
          </p:spPr>
          <p:txBody>
            <a:bodyPr wrap="none" anchor="ctr"/>
            <a:lstStyle/>
            <a:p>
              <a:endParaRPr lang="en-US"/>
            </a:p>
          </p:txBody>
        </p:sp>
      </p:grpSp>
      <p:sp>
        <p:nvSpPr>
          <p:cNvPr id="16" name="TextBox 15"/>
          <p:cNvSpPr txBox="1"/>
          <p:nvPr/>
        </p:nvSpPr>
        <p:spPr>
          <a:xfrm>
            <a:off x="1524000" y="849868"/>
            <a:ext cx="1943417" cy="369332"/>
          </a:xfrm>
          <a:prstGeom prst="rect">
            <a:avLst/>
          </a:prstGeom>
          <a:noFill/>
        </p:spPr>
        <p:txBody>
          <a:bodyPr wrap="none" rtlCol="0">
            <a:spAutoFit/>
          </a:bodyPr>
          <a:lstStyle/>
          <a:p>
            <a:r>
              <a:rPr lang="en-US" dirty="0" smtClean="0"/>
              <a:t>Northwest Atlantic</a:t>
            </a:r>
            <a:endParaRPr lang="en-US" dirty="0"/>
          </a:p>
        </p:txBody>
      </p:sp>
      <p:sp>
        <p:nvSpPr>
          <p:cNvPr id="17" name="TextBox 16"/>
          <p:cNvSpPr txBox="1"/>
          <p:nvPr/>
        </p:nvSpPr>
        <p:spPr>
          <a:xfrm>
            <a:off x="6248400" y="1230868"/>
            <a:ext cx="1773755" cy="369332"/>
          </a:xfrm>
          <a:prstGeom prst="rect">
            <a:avLst/>
          </a:prstGeom>
          <a:noFill/>
        </p:spPr>
        <p:txBody>
          <a:bodyPr wrap="none" rtlCol="0">
            <a:spAutoFit/>
          </a:bodyPr>
          <a:lstStyle/>
          <a:p>
            <a:r>
              <a:rPr lang="en-US" dirty="0" smtClean="0"/>
              <a:t>Northeast Pacific</a:t>
            </a:r>
            <a:endParaRPr lang="en-US" dirty="0"/>
          </a:p>
        </p:txBody>
      </p:sp>
    </p:spTree>
    <p:extLst>
      <p:ext uri="{BB962C8B-B14F-4D97-AF65-F5344CB8AC3E}">
        <p14:creationId xmlns:p14="http://schemas.microsoft.com/office/powerpoint/2010/main" xmlns="" val="1304093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46631" y="822960"/>
            <a:ext cx="2220369" cy="6035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80" name="Text Box 8"/>
          <p:cNvSpPr txBox="1">
            <a:spLocks noChangeArrowheads="1"/>
          </p:cNvSpPr>
          <p:nvPr/>
        </p:nvSpPr>
        <p:spPr bwMode="auto">
          <a:xfrm>
            <a:off x="2971799" y="685800"/>
            <a:ext cx="5271723"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r>
              <a:rPr lang="en-US" sz="2000" dirty="0" err="1"/>
              <a:t>Ji</a:t>
            </a:r>
            <a:r>
              <a:rPr lang="en-US" sz="2000" dirty="0"/>
              <a:t> et al. (1996) </a:t>
            </a:r>
            <a:r>
              <a:rPr lang="en-US" sz="2000" i="1" dirty="0"/>
              <a:t>Journal of Climate </a:t>
            </a:r>
            <a:r>
              <a:rPr lang="en-US" sz="2000" b="1" dirty="0"/>
              <a:t>9</a:t>
            </a:r>
            <a:r>
              <a:rPr lang="en-US" sz="2000" dirty="0"/>
              <a:t>, 3105-3120</a:t>
            </a:r>
            <a:r>
              <a:rPr lang="en-US" sz="2000" dirty="0" smtClean="0"/>
              <a:t>.</a:t>
            </a:r>
            <a:endParaRPr lang="en-US" sz="2000" dirty="0"/>
          </a:p>
        </p:txBody>
      </p:sp>
      <p:grpSp>
        <p:nvGrpSpPr>
          <p:cNvPr id="9" name="Group 8"/>
          <p:cNvGrpSpPr/>
          <p:nvPr/>
        </p:nvGrpSpPr>
        <p:grpSpPr>
          <a:xfrm>
            <a:off x="3967138" y="1143000"/>
            <a:ext cx="4469384" cy="4026932"/>
            <a:chOff x="3967138" y="1143000"/>
            <a:chExt cx="4469384" cy="4026932"/>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1143000"/>
              <a:ext cx="3102522" cy="37490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spect="1"/>
            </p:cNvSpPr>
            <p:nvPr/>
          </p:nvSpPr>
          <p:spPr>
            <a:xfrm>
              <a:off x="3967138" y="2514600"/>
              <a:ext cx="1519262" cy="646331"/>
            </a:xfrm>
            <a:prstGeom prst="rect">
              <a:avLst/>
            </a:prstGeom>
            <a:noFill/>
          </p:spPr>
          <p:txBody>
            <a:bodyPr wrap="none" rtlCol="0">
              <a:spAutoFit/>
            </a:bodyPr>
            <a:lstStyle/>
            <a:p>
              <a:pPr algn="ctr"/>
              <a:r>
                <a:rPr lang="en-US" dirty="0" smtClean="0"/>
                <a:t>Correlation </a:t>
              </a:r>
            </a:p>
            <a:p>
              <a:pPr algn="ctr"/>
              <a:r>
                <a:rPr lang="en-US" dirty="0" smtClean="0"/>
                <a:t>(forecast, </a:t>
              </a:r>
              <a:r>
                <a:rPr lang="en-US" dirty="0" err="1" smtClean="0"/>
                <a:t>obs</a:t>
              </a:r>
              <a:r>
                <a:rPr lang="en-US" dirty="0" smtClean="0"/>
                <a:t>)</a:t>
              </a:r>
              <a:endParaRPr lang="en-US" dirty="0"/>
            </a:p>
          </p:txBody>
        </p:sp>
        <p:sp>
          <p:nvSpPr>
            <p:cNvPr id="11" name="TextBox 10"/>
            <p:cNvSpPr txBox="1">
              <a:spLocks noChangeAspect="1"/>
            </p:cNvSpPr>
            <p:nvPr/>
          </p:nvSpPr>
          <p:spPr>
            <a:xfrm>
              <a:off x="6361949" y="4800600"/>
              <a:ext cx="1410451" cy="369332"/>
            </a:xfrm>
            <a:prstGeom prst="rect">
              <a:avLst/>
            </a:prstGeom>
            <a:noFill/>
          </p:spPr>
          <p:txBody>
            <a:bodyPr wrap="none" rtlCol="0">
              <a:spAutoFit/>
            </a:bodyPr>
            <a:lstStyle/>
            <a:p>
              <a:pPr algn="ctr"/>
              <a:r>
                <a:rPr lang="en-US" dirty="0" smtClean="0"/>
                <a:t>Lag (months)</a:t>
              </a:r>
              <a:endParaRPr lang="en-US" dirty="0"/>
            </a:p>
          </p:txBody>
        </p:sp>
        <p:sp>
          <p:nvSpPr>
            <p:cNvPr id="12" name="TextBox 11"/>
            <p:cNvSpPr txBox="1">
              <a:spLocks noChangeAspect="1"/>
            </p:cNvSpPr>
            <p:nvPr/>
          </p:nvSpPr>
          <p:spPr>
            <a:xfrm>
              <a:off x="7086600" y="1676400"/>
              <a:ext cx="1191353" cy="369332"/>
            </a:xfrm>
            <a:prstGeom prst="rect">
              <a:avLst/>
            </a:prstGeom>
            <a:noFill/>
          </p:spPr>
          <p:txBody>
            <a:bodyPr wrap="none" rtlCol="0">
              <a:spAutoFit/>
            </a:bodyPr>
            <a:lstStyle/>
            <a:p>
              <a:pPr algn="ctr"/>
              <a:r>
                <a:rPr lang="en-US" dirty="0" smtClean="0"/>
                <a:t>1982-1992</a:t>
              </a:r>
              <a:endParaRPr lang="en-US" dirty="0"/>
            </a:p>
          </p:txBody>
        </p:sp>
        <p:sp>
          <p:nvSpPr>
            <p:cNvPr id="13" name="TextBox 12"/>
            <p:cNvSpPr txBox="1">
              <a:spLocks noChangeAspect="1"/>
            </p:cNvSpPr>
            <p:nvPr/>
          </p:nvSpPr>
          <p:spPr>
            <a:xfrm>
              <a:off x="7086600" y="2895600"/>
              <a:ext cx="1191353" cy="369332"/>
            </a:xfrm>
            <a:prstGeom prst="rect">
              <a:avLst/>
            </a:prstGeom>
            <a:noFill/>
          </p:spPr>
          <p:txBody>
            <a:bodyPr wrap="none" rtlCol="0">
              <a:spAutoFit/>
            </a:bodyPr>
            <a:lstStyle/>
            <a:p>
              <a:pPr algn="ctr"/>
              <a:r>
                <a:rPr lang="en-US" dirty="0" smtClean="0"/>
                <a:t>1992-1995</a:t>
              </a:r>
              <a:endParaRPr lang="en-US" dirty="0"/>
            </a:p>
          </p:txBody>
        </p:sp>
      </p:grpSp>
      <p:sp>
        <p:nvSpPr>
          <p:cNvPr id="4" name="Title 3"/>
          <p:cNvSpPr>
            <a:spLocks noGrp="1"/>
          </p:cNvSpPr>
          <p:nvPr>
            <p:ph type="title" idx="4294967295"/>
          </p:nvPr>
        </p:nvSpPr>
        <p:spPr>
          <a:xfrm>
            <a:off x="0" y="-304800"/>
            <a:ext cx="9067800" cy="1173162"/>
          </a:xfrm>
        </p:spPr>
        <p:txBody>
          <a:bodyPr/>
          <a:lstStyle/>
          <a:p>
            <a:pPr rtl="0" eaLnBrk="1" latinLnBrk="0" hangingPunct="1"/>
            <a:r>
              <a:rPr lang="en-US" sz="3200" kern="1200" dirty="0" smtClean="0">
                <a:solidFill>
                  <a:srgbClr val="000000"/>
                </a:solidFill>
                <a:effectLst/>
                <a:latin typeface="Calibri"/>
                <a:ea typeface="+mn-ea"/>
                <a:cs typeface="+mn-cs"/>
              </a:rPr>
              <a:t>Regime shifts can change the underlying dynamics</a:t>
            </a:r>
            <a:endParaRPr lang="en-US" sz="6600" dirty="0" smtClean="0">
              <a:effectLst/>
            </a:endParaRPr>
          </a:p>
        </p:txBody>
      </p:sp>
      <p:cxnSp>
        <p:nvCxnSpPr>
          <p:cNvPr id="6" name="Straight Connector 5"/>
          <p:cNvCxnSpPr/>
          <p:nvPr/>
        </p:nvCxnSpPr>
        <p:spPr>
          <a:xfrm flipH="1">
            <a:off x="381000" y="2209800"/>
            <a:ext cx="2362200" cy="0"/>
          </a:xfrm>
          <a:prstGeom prst="line">
            <a:avLst/>
          </a:prstGeom>
          <a:ln w="63500"/>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667000" y="2286000"/>
            <a:ext cx="389850" cy="4343400"/>
            <a:chOff x="2209800" y="2286000"/>
            <a:chExt cx="389850" cy="4343400"/>
          </a:xfrm>
        </p:grpSpPr>
        <p:sp>
          <p:nvSpPr>
            <p:cNvPr id="7" name="TextBox 6"/>
            <p:cNvSpPr txBox="1"/>
            <p:nvPr/>
          </p:nvSpPr>
          <p:spPr>
            <a:xfrm>
              <a:off x="2209800" y="6260068"/>
              <a:ext cx="389850" cy="369332"/>
            </a:xfrm>
            <a:prstGeom prst="rect">
              <a:avLst/>
            </a:prstGeom>
            <a:noFill/>
          </p:spPr>
          <p:txBody>
            <a:bodyPr wrap="none" rtlCol="0">
              <a:spAutoFit/>
            </a:bodyPr>
            <a:lstStyle/>
            <a:p>
              <a:r>
                <a:rPr lang="en-US" dirty="0" smtClean="0"/>
                <a:t>W</a:t>
              </a:r>
              <a:endParaRPr lang="en-US" dirty="0"/>
            </a:p>
          </p:txBody>
        </p:sp>
        <p:sp>
          <p:nvSpPr>
            <p:cNvPr id="18" name="TextBox 17"/>
            <p:cNvSpPr txBox="1"/>
            <p:nvPr/>
          </p:nvSpPr>
          <p:spPr>
            <a:xfrm>
              <a:off x="2209800" y="2286000"/>
              <a:ext cx="389850" cy="369332"/>
            </a:xfrm>
            <a:prstGeom prst="rect">
              <a:avLst/>
            </a:prstGeom>
            <a:noFill/>
          </p:spPr>
          <p:txBody>
            <a:bodyPr wrap="none" rtlCol="0">
              <a:spAutoFit/>
            </a:bodyPr>
            <a:lstStyle/>
            <a:p>
              <a:r>
                <a:rPr lang="en-US" dirty="0" smtClean="0"/>
                <a:t>W</a:t>
              </a:r>
              <a:endParaRPr lang="en-US" dirty="0"/>
            </a:p>
          </p:txBody>
        </p:sp>
        <p:sp>
          <p:nvSpPr>
            <p:cNvPr id="19" name="TextBox 18"/>
            <p:cNvSpPr txBox="1"/>
            <p:nvPr/>
          </p:nvSpPr>
          <p:spPr>
            <a:xfrm>
              <a:off x="2209800" y="4267200"/>
              <a:ext cx="389850" cy="369332"/>
            </a:xfrm>
            <a:prstGeom prst="rect">
              <a:avLst/>
            </a:prstGeom>
            <a:noFill/>
          </p:spPr>
          <p:txBody>
            <a:bodyPr wrap="none" rtlCol="0">
              <a:spAutoFit/>
            </a:bodyPr>
            <a:lstStyle/>
            <a:p>
              <a:r>
                <a:rPr lang="en-US" dirty="0" smtClean="0"/>
                <a:t>W</a:t>
              </a:r>
              <a:endParaRPr lang="en-US" dirty="0"/>
            </a:p>
          </p:txBody>
        </p:sp>
        <p:sp>
          <p:nvSpPr>
            <p:cNvPr id="20" name="TextBox 19"/>
            <p:cNvSpPr txBox="1"/>
            <p:nvPr/>
          </p:nvSpPr>
          <p:spPr>
            <a:xfrm>
              <a:off x="2209800" y="5193268"/>
              <a:ext cx="308098" cy="369332"/>
            </a:xfrm>
            <a:prstGeom prst="rect">
              <a:avLst/>
            </a:prstGeom>
            <a:noFill/>
          </p:spPr>
          <p:txBody>
            <a:bodyPr wrap="none" rtlCol="0">
              <a:spAutoFit/>
            </a:bodyPr>
            <a:lstStyle/>
            <a:p>
              <a:r>
                <a:rPr lang="en-US" dirty="0" smtClean="0"/>
                <a:t>C</a:t>
              </a:r>
              <a:endParaRPr lang="en-US" dirty="0"/>
            </a:p>
          </p:txBody>
        </p:sp>
        <p:sp>
          <p:nvSpPr>
            <p:cNvPr id="21" name="TextBox 20"/>
            <p:cNvSpPr txBox="1"/>
            <p:nvPr/>
          </p:nvSpPr>
          <p:spPr>
            <a:xfrm>
              <a:off x="2209800" y="3657600"/>
              <a:ext cx="308098" cy="369332"/>
            </a:xfrm>
            <a:prstGeom prst="rect">
              <a:avLst/>
            </a:prstGeom>
            <a:noFill/>
          </p:spPr>
          <p:txBody>
            <a:bodyPr wrap="none" rtlCol="0">
              <a:spAutoFit/>
            </a:bodyPr>
            <a:lstStyle/>
            <a:p>
              <a:r>
                <a:rPr lang="en-US" dirty="0" smtClean="0"/>
                <a:t>C</a:t>
              </a:r>
              <a:endParaRPr lang="en-US" dirty="0"/>
            </a:p>
          </p:txBody>
        </p:sp>
      </p:grpSp>
      <p:sp>
        <p:nvSpPr>
          <p:cNvPr id="23" name="TextBox 22"/>
          <p:cNvSpPr txBox="1"/>
          <p:nvPr/>
        </p:nvSpPr>
        <p:spPr>
          <a:xfrm>
            <a:off x="3962400" y="5782270"/>
            <a:ext cx="5161280" cy="923330"/>
          </a:xfrm>
          <a:prstGeom prst="rect">
            <a:avLst/>
          </a:prstGeom>
          <a:noFill/>
        </p:spPr>
        <p:txBody>
          <a:bodyPr wrap="square" rtlCol="0">
            <a:spAutoFit/>
          </a:bodyPr>
          <a:lstStyle/>
          <a:p>
            <a:r>
              <a:rPr lang="en-US" dirty="0" smtClean="0"/>
              <a:t>Chen </a:t>
            </a:r>
            <a:r>
              <a:rPr lang="en-US" dirty="0"/>
              <a:t>et al. (</a:t>
            </a:r>
            <a:r>
              <a:rPr lang="en-US" dirty="0" smtClean="0"/>
              <a:t>1995) </a:t>
            </a:r>
            <a:r>
              <a:rPr lang="en-US" i="1" dirty="0"/>
              <a:t>Science</a:t>
            </a:r>
            <a:r>
              <a:rPr lang="en-US" dirty="0"/>
              <a:t> </a:t>
            </a:r>
            <a:r>
              <a:rPr lang="en-US" b="1" dirty="0" smtClean="0"/>
              <a:t>269</a:t>
            </a:r>
            <a:r>
              <a:rPr lang="en-US" dirty="0" smtClean="0"/>
              <a:t>, 1699-1702.  An improved procedure for El Nino forecasting: implications for predictability.</a:t>
            </a:r>
          </a:p>
        </p:txBody>
      </p:sp>
    </p:spTree>
    <p:extLst>
      <p:ext uri="{BB962C8B-B14F-4D97-AF65-F5344CB8AC3E}">
        <p14:creationId xmlns:p14="http://schemas.microsoft.com/office/powerpoint/2010/main" xmlns="" val="4943146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00" y="228600"/>
            <a:ext cx="3971350" cy="28346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5854"/>
          <a:stretch/>
        </p:blipFill>
        <p:spPr bwMode="auto">
          <a:xfrm>
            <a:off x="3441700" y="2819400"/>
            <a:ext cx="5473700" cy="3657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410200" y="6581775"/>
            <a:ext cx="1981200" cy="276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76200" y="5581471"/>
            <a:ext cx="2644191" cy="1200329"/>
          </a:xfrm>
          <a:prstGeom prst="rect">
            <a:avLst/>
          </a:prstGeom>
          <a:noFill/>
        </p:spPr>
        <p:txBody>
          <a:bodyPr wrap="square" rtlCol="0">
            <a:spAutoFit/>
          </a:bodyPr>
          <a:lstStyle/>
          <a:p>
            <a:r>
              <a:rPr lang="en-US" dirty="0" smtClean="0"/>
              <a:t>Chen et al. (2004) </a:t>
            </a:r>
            <a:r>
              <a:rPr lang="en-US" i="1" dirty="0" smtClean="0"/>
              <a:t>Nature</a:t>
            </a:r>
            <a:r>
              <a:rPr lang="en-US" dirty="0" smtClean="0"/>
              <a:t> </a:t>
            </a:r>
            <a:r>
              <a:rPr lang="en-US" b="1" dirty="0" smtClean="0"/>
              <a:t>428</a:t>
            </a:r>
            <a:r>
              <a:rPr lang="en-US" dirty="0" smtClean="0"/>
              <a:t>, 733-736.  Predictability of El Nino over the last 148 years. </a:t>
            </a:r>
            <a:endParaRPr lang="en-US" dirty="0"/>
          </a:p>
        </p:txBody>
      </p:sp>
      <p:sp>
        <p:nvSpPr>
          <p:cNvPr id="3" name="Title 2"/>
          <p:cNvSpPr>
            <a:spLocks noGrp="1"/>
          </p:cNvSpPr>
          <p:nvPr>
            <p:ph type="title" idx="4294967295"/>
          </p:nvPr>
        </p:nvSpPr>
        <p:spPr>
          <a:xfrm>
            <a:off x="4038601" y="990600"/>
            <a:ext cx="5105399" cy="1905000"/>
          </a:xfrm>
        </p:spPr>
        <p:txBody>
          <a:bodyPr>
            <a:normAutofit fontScale="90000"/>
          </a:bodyPr>
          <a:lstStyle/>
          <a:p>
            <a:pPr rtl="0" eaLnBrk="1" latinLnBrk="0" hangingPunct="1"/>
            <a:r>
              <a:rPr lang="en-US" kern="1200" dirty="0" smtClean="0">
                <a:solidFill>
                  <a:srgbClr val="000000"/>
                </a:solidFill>
                <a:effectLst/>
                <a:latin typeface="Calibri"/>
                <a:ea typeface="+mn-ea"/>
                <a:cs typeface="+mn-cs"/>
              </a:rPr>
              <a:t>Changing dynamics can lead to variations in predictability</a:t>
            </a:r>
            <a:endParaRPr lang="en-US" sz="8800" dirty="0" smtClean="0">
              <a:effectLst/>
            </a:endParaRPr>
          </a:p>
          <a:p>
            <a:endParaRPr lang="en-US" sz="8800" dirty="0"/>
          </a:p>
        </p:txBody>
      </p:sp>
      <p:sp>
        <p:nvSpPr>
          <p:cNvPr id="7" name="TextBox 6"/>
          <p:cNvSpPr txBox="1">
            <a:spLocks noChangeAspect="1"/>
          </p:cNvSpPr>
          <p:nvPr/>
        </p:nvSpPr>
        <p:spPr>
          <a:xfrm>
            <a:off x="1985938" y="4267200"/>
            <a:ext cx="1519262" cy="646331"/>
          </a:xfrm>
          <a:prstGeom prst="rect">
            <a:avLst/>
          </a:prstGeom>
          <a:noFill/>
        </p:spPr>
        <p:txBody>
          <a:bodyPr wrap="none" rtlCol="0">
            <a:spAutoFit/>
          </a:bodyPr>
          <a:lstStyle/>
          <a:p>
            <a:pPr algn="ctr"/>
            <a:r>
              <a:rPr lang="en-US" dirty="0" smtClean="0"/>
              <a:t>Correlation </a:t>
            </a:r>
          </a:p>
          <a:p>
            <a:pPr algn="ctr"/>
            <a:r>
              <a:rPr lang="en-US" dirty="0" smtClean="0"/>
              <a:t>(forecast, </a:t>
            </a:r>
            <a:r>
              <a:rPr lang="en-US" dirty="0" err="1" smtClean="0"/>
              <a:t>obs</a:t>
            </a:r>
            <a:r>
              <a:rPr lang="en-US" dirty="0" smtClean="0"/>
              <a:t>)</a:t>
            </a:r>
            <a:endParaRPr lang="en-US" dirty="0"/>
          </a:p>
        </p:txBody>
      </p:sp>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838200"/>
            <a:ext cx="7936147" cy="1384995"/>
          </a:xfrm>
          <a:prstGeom prst="rect">
            <a:avLst/>
          </a:prstGeom>
          <a:noFill/>
        </p:spPr>
        <p:txBody>
          <a:bodyPr wrap="none" rtlCol="0">
            <a:spAutoFit/>
          </a:bodyPr>
          <a:lstStyle/>
          <a:p>
            <a:pPr marL="457200" indent="-457200">
              <a:buFont typeface="Arial" pitchFamily="34" charset="0"/>
              <a:buChar char="•"/>
            </a:pPr>
            <a:r>
              <a:rPr lang="en-US" sz="2800" dirty="0" smtClean="0"/>
              <a:t>Long-term observational networks are essential</a:t>
            </a:r>
          </a:p>
          <a:p>
            <a:pPr marL="457200" indent="-457200">
              <a:buFont typeface="Arial" pitchFamily="34" charset="0"/>
              <a:buChar char="•"/>
            </a:pPr>
            <a:r>
              <a:rPr lang="en-US" sz="2800" dirty="0" smtClean="0"/>
              <a:t>Data assimilation to keep models on track</a:t>
            </a:r>
          </a:p>
          <a:p>
            <a:pPr marL="457200" indent="-457200">
              <a:buFont typeface="Arial" pitchFamily="34" charset="0"/>
              <a:buChar char="•"/>
            </a:pPr>
            <a:r>
              <a:rPr lang="en-US" sz="2800" dirty="0" smtClean="0"/>
              <a:t>Process studies to understand changing dynamics </a:t>
            </a:r>
            <a:endParaRPr lang="en-US" sz="2800" dirty="0"/>
          </a:p>
        </p:txBody>
      </p:sp>
      <p:sp>
        <p:nvSpPr>
          <p:cNvPr id="3" name="Title 2"/>
          <p:cNvSpPr>
            <a:spLocks noGrp="1"/>
          </p:cNvSpPr>
          <p:nvPr>
            <p:ph type="title" idx="4294967295"/>
          </p:nvPr>
        </p:nvSpPr>
        <p:spPr>
          <a:xfrm>
            <a:off x="457200" y="-228600"/>
            <a:ext cx="8229600" cy="1143000"/>
          </a:xfrm>
        </p:spPr>
        <p:txBody>
          <a:bodyPr/>
          <a:lstStyle/>
          <a:p>
            <a:r>
              <a:rPr lang="en-US" dirty="0" smtClean="0"/>
              <a:t>Looking forward</a:t>
            </a:r>
            <a:endParaRPr lang="en-US" dirty="0"/>
          </a:p>
        </p:txBody>
      </p:sp>
      <p:sp>
        <p:nvSpPr>
          <p:cNvPr id="4" name="TextBox 3"/>
          <p:cNvSpPr txBox="1"/>
          <p:nvPr/>
        </p:nvSpPr>
        <p:spPr>
          <a:xfrm>
            <a:off x="17252" y="5334000"/>
            <a:ext cx="9126747" cy="1384995"/>
          </a:xfrm>
          <a:prstGeom prst="rect">
            <a:avLst/>
          </a:prstGeom>
          <a:noFill/>
        </p:spPr>
        <p:txBody>
          <a:bodyPr wrap="square" rtlCol="0">
            <a:spAutoFit/>
          </a:bodyPr>
          <a:lstStyle/>
          <a:p>
            <a:r>
              <a:rPr lang="en-US" sz="2800" i="1" dirty="0" smtClean="0"/>
              <a:t>Coordinated interdisciplinary process studies of the scale of GLOBEC are needed to understand ecosystem dynamics on local, regional, and global scales.</a:t>
            </a:r>
            <a:endParaRPr lang="en-US" sz="2800" i="1" dirty="0"/>
          </a:p>
        </p:txBody>
      </p:sp>
      <p:pic>
        <p:nvPicPr>
          <p:cNvPr id="5" name="Picture 2" descr="C:\Documents and Settings\Dennis McGillicuddy\My Documents\figures\globec\targetpp.gi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2545080"/>
            <a:ext cx="4142233" cy="25603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28600"/>
            <a:ext cx="8229600" cy="1143000"/>
          </a:xfrm>
        </p:spPr>
        <p:txBody>
          <a:bodyPr>
            <a:noAutofit/>
          </a:bodyPr>
          <a:lstStyle/>
          <a:p>
            <a:r>
              <a:rPr lang="en-US" sz="7200" dirty="0" smtClean="0"/>
              <a:t>Thank you</a:t>
            </a:r>
            <a:endParaRPr lang="en-US" sz="7200" dirty="0"/>
          </a:p>
        </p:txBody>
      </p:sp>
      <p:sp>
        <p:nvSpPr>
          <p:cNvPr id="3" name="TextBox 2"/>
          <p:cNvSpPr txBox="1"/>
          <p:nvPr/>
        </p:nvSpPr>
        <p:spPr>
          <a:xfrm>
            <a:off x="762000" y="1447800"/>
            <a:ext cx="5181600" cy="5016758"/>
          </a:xfrm>
          <a:prstGeom prst="rect">
            <a:avLst/>
          </a:prstGeom>
          <a:noFill/>
        </p:spPr>
        <p:txBody>
          <a:bodyPr wrap="square" rtlCol="0">
            <a:spAutoFit/>
          </a:bodyPr>
          <a:lstStyle/>
          <a:p>
            <a:r>
              <a:rPr lang="en-US" sz="4000" dirty="0"/>
              <a:t>Hal </a:t>
            </a:r>
            <a:r>
              <a:rPr lang="en-US" sz="4000" dirty="0" err="1"/>
              <a:t>Batchelder</a:t>
            </a:r>
            <a:r>
              <a:rPr lang="en-US" sz="4000" dirty="0"/>
              <a:t> </a:t>
            </a:r>
            <a:endParaRPr lang="en-US" sz="4000" dirty="0" smtClean="0"/>
          </a:p>
          <a:p>
            <a:r>
              <a:rPr lang="en-US" sz="4000" dirty="0" smtClean="0"/>
              <a:t>Nick </a:t>
            </a:r>
            <a:r>
              <a:rPr lang="en-US" sz="4000" dirty="0"/>
              <a:t>Bond </a:t>
            </a:r>
            <a:endParaRPr lang="en-US" sz="4000" dirty="0" smtClean="0"/>
          </a:p>
          <a:p>
            <a:r>
              <a:rPr lang="en-US" sz="4000" dirty="0" smtClean="0"/>
              <a:t>Cabell </a:t>
            </a:r>
            <a:r>
              <a:rPr lang="en-US" sz="4000" dirty="0"/>
              <a:t>Davis </a:t>
            </a:r>
            <a:endParaRPr lang="en-US" sz="4000" dirty="0" smtClean="0"/>
          </a:p>
          <a:p>
            <a:r>
              <a:rPr lang="en-US" sz="4000" dirty="0" smtClean="0"/>
              <a:t>Mike </a:t>
            </a:r>
            <a:r>
              <a:rPr lang="en-US" sz="4000" dirty="0" err="1" smtClean="0"/>
              <a:t>Dinniman</a:t>
            </a:r>
            <a:r>
              <a:rPr lang="en-US" sz="4000" dirty="0"/>
              <a:t> </a:t>
            </a:r>
            <a:endParaRPr lang="en-US" sz="4000" dirty="0" smtClean="0"/>
          </a:p>
          <a:p>
            <a:r>
              <a:rPr lang="en-US" sz="4000" dirty="0" smtClean="0"/>
              <a:t>Jerome </a:t>
            </a:r>
            <a:r>
              <a:rPr lang="en-US" sz="4000" dirty="0" err="1"/>
              <a:t>Fiechter</a:t>
            </a:r>
            <a:r>
              <a:rPr lang="en-US" sz="4000" dirty="0"/>
              <a:t> </a:t>
            </a:r>
            <a:endParaRPr lang="en-US" sz="4000" dirty="0" smtClean="0"/>
          </a:p>
          <a:p>
            <a:r>
              <a:rPr lang="en-US" sz="4000" dirty="0" smtClean="0"/>
              <a:t>Bob </a:t>
            </a:r>
            <a:r>
              <a:rPr lang="en-US" sz="4000" dirty="0" err="1"/>
              <a:t>Groman</a:t>
            </a:r>
            <a:r>
              <a:rPr lang="en-US" sz="4000" dirty="0"/>
              <a:t> </a:t>
            </a:r>
            <a:endParaRPr lang="en-US" sz="4000" dirty="0" smtClean="0"/>
          </a:p>
          <a:p>
            <a:r>
              <a:rPr lang="en-US" sz="4000" dirty="0" smtClean="0"/>
              <a:t>Dale </a:t>
            </a:r>
            <a:r>
              <a:rPr lang="en-US" sz="4000" dirty="0" err="1" smtClean="0"/>
              <a:t>Haidvogel</a:t>
            </a:r>
            <a:r>
              <a:rPr lang="en-US" sz="4000" dirty="0" smtClean="0"/>
              <a:t> </a:t>
            </a:r>
          </a:p>
          <a:p>
            <a:r>
              <a:rPr lang="en-US" sz="4000" dirty="0" smtClean="0"/>
              <a:t>Al Hermann</a:t>
            </a:r>
          </a:p>
        </p:txBody>
      </p:sp>
      <p:sp>
        <p:nvSpPr>
          <p:cNvPr id="4" name="TextBox 3"/>
          <p:cNvSpPr txBox="1"/>
          <p:nvPr/>
        </p:nvSpPr>
        <p:spPr>
          <a:xfrm>
            <a:off x="5029200" y="1447800"/>
            <a:ext cx="3733800" cy="5293757"/>
          </a:xfrm>
          <a:prstGeom prst="rect">
            <a:avLst/>
          </a:prstGeom>
          <a:noFill/>
        </p:spPr>
        <p:txBody>
          <a:bodyPr wrap="square" rtlCol="0">
            <a:spAutoFit/>
          </a:bodyPr>
          <a:lstStyle/>
          <a:p>
            <a:r>
              <a:rPr lang="en-US" sz="4000" dirty="0" smtClean="0"/>
              <a:t>Eileen </a:t>
            </a:r>
            <a:r>
              <a:rPr lang="en-US" sz="4000" dirty="0"/>
              <a:t>Hofmann </a:t>
            </a:r>
            <a:endParaRPr lang="en-US" sz="4000" dirty="0" smtClean="0"/>
          </a:p>
          <a:p>
            <a:r>
              <a:rPr lang="en-US" sz="4000" dirty="0" err="1" smtClean="0"/>
              <a:t>Rubao</a:t>
            </a:r>
            <a:r>
              <a:rPr lang="en-US" sz="4000" dirty="0" smtClean="0"/>
              <a:t> </a:t>
            </a:r>
            <a:r>
              <a:rPr lang="en-US" sz="4000" dirty="0" err="1"/>
              <a:t>Ji</a:t>
            </a:r>
            <a:r>
              <a:rPr lang="en-US" sz="4000" dirty="0"/>
              <a:t> </a:t>
            </a:r>
            <a:endParaRPr lang="en-US" sz="4000" dirty="0" smtClean="0"/>
          </a:p>
          <a:p>
            <a:r>
              <a:rPr lang="en-US" sz="4000" dirty="0" smtClean="0"/>
              <a:t>Dan </a:t>
            </a:r>
            <a:r>
              <a:rPr lang="en-US" sz="4000" dirty="0"/>
              <a:t>Lynch </a:t>
            </a:r>
            <a:endParaRPr lang="en-US" sz="4000" dirty="0" smtClean="0"/>
          </a:p>
          <a:p>
            <a:r>
              <a:rPr lang="en-US" sz="4000" dirty="0" smtClean="0"/>
              <a:t>David </a:t>
            </a:r>
            <a:r>
              <a:rPr lang="en-US" sz="4000" dirty="0"/>
              <a:t>Mountain </a:t>
            </a:r>
            <a:endParaRPr lang="en-US" sz="4000" dirty="0" smtClean="0"/>
          </a:p>
          <a:p>
            <a:r>
              <a:rPr lang="en-US" sz="4000" dirty="0" smtClean="0"/>
              <a:t>Bill </a:t>
            </a:r>
            <a:r>
              <a:rPr lang="en-US" sz="4000" dirty="0"/>
              <a:t>Peterson </a:t>
            </a:r>
            <a:endParaRPr lang="en-US" sz="4000" dirty="0" smtClean="0"/>
          </a:p>
          <a:p>
            <a:r>
              <a:rPr lang="en-US" sz="4000" dirty="0" smtClean="0"/>
              <a:t>Jeff </a:t>
            </a:r>
            <a:r>
              <a:rPr lang="en-US" sz="4000" dirty="0" err="1"/>
              <a:t>Runge</a:t>
            </a:r>
            <a:r>
              <a:rPr lang="en-US" sz="4000" dirty="0"/>
              <a:t> </a:t>
            </a:r>
            <a:endParaRPr lang="en-US" sz="4000" dirty="0" smtClean="0"/>
          </a:p>
          <a:p>
            <a:r>
              <a:rPr lang="en-US" sz="4000" dirty="0" smtClean="0"/>
              <a:t>Beth </a:t>
            </a:r>
            <a:r>
              <a:rPr lang="en-US" sz="4000" dirty="0"/>
              <a:t>Turner </a:t>
            </a:r>
            <a:endParaRPr lang="en-US" sz="4000" dirty="0" smtClean="0"/>
          </a:p>
          <a:p>
            <a:r>
              <a:rPr lang="en-US" sz="4000" dirty="0" smtClean="0"/>
              <a:t>Cisco </a:t>
            </a:r>
            <a:r>
              <a:rPr lang="en-US" sz="4000" dirty="0"/>
              <a:t>Werner</a:t>
            </a:r>
          </a:p>
          <a:p>
            <a:endParaRPr lang="en-US" dirty="0"/>
          </a:p>
        </p:txBody>
      </p:sp>
    </p:spTree>
    <p:extLst>
      <p:ext uri="{BB962C8B-B14F-4D97-AF65-F5344CB8AC3E}">
        <p14:creationId xmlns:p14="http://schemas.microsoft.com/office/powerpoint/2010/main" xmlns="" val="3293837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27" name="Rectangle 19"/>
          <p:cNvSpPr>
            <a:spLocks noChangeArrowheads="1"/>
          </p:cNvSpPr>
          <p:nvPr/>
        </p:nvSpPr>
        <p:spPr bwMode="auto">
          <a:xfrm>
            <a:off x="5867400" y="1843088"/>
            <a:ext cx="1798638"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1800" b="0" dirty="0">
                <a:latin typeface="Arial" charset="0"/>
                <a:ea typeface="ＭＳ Ｐゴシック" charset="0"/>
              </a:rPr>
              <a:t>Upper food web</a:t>
            </a:r>
          </a:p>
        </p:txBody>
      </p:sp>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0"/>
            <a:ext cx="9144000" cy="1143000"/>
          </a:xfrm>
        </p:spPr>
        <p:txBody>
          <a:bodyPr>
            <a:normAutofit/>
          </a:bodyPr>
          <a:lstStyle/>
          <a:p>
            <a:pPr eaLnBrk="1" hangingPunct="1">
              <a:defRPr/>
            </a:pPr>
            <a:r>
              <a:rPr lang="en-US" sz="3200" dirty="0" smtClean="0">
                <a:solidFill>
                  <a:schemeClr val="tx1"/>
                </a:solidFill>
                <a:effectLst/>
                <a:latin typeface="Arial" charset="0"/>
              </a:rPr>
              <a:t>End-to-end </a:t>
            </a:r>
            <a:r>
              <a:rPr lang="en-US" sz="3200" dirty="0">
                <a:latin typeface="Arial" charset="0"/>
              </a:rPr>
              <a:t>e</a:t>
            </a:r>
            <a:r>
              <a:rPr lang="en-US" sz="3200" dirty="0" smtClean="0">
                <a:latin typeface="Arial" charset="0"/>
              </a:rPr>
              <a:t>cosystem a</a:t>
            </a:r>
            <a:r>
              <a:rPr lang="en-US" sz="3200" dirty="0" smtClean="0">
                <a:solidFill>
                  <a:schemeClr val="tx1"/>
                </a:solidFill>
                <a:effectLst/>
                <a:latin typeface="Arial" charset="0"/>
              </a:rPr>
              <a:t>nalysis: Do top-down and bottom-up productivity estimates agree?</a:t>
            </a:r>
            <a:endParaRPr lang="en-US" sz="60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47800" y="1143000"/>
            <a:ext cx="3949046" cy="5212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Rectangle 19"/>
          <p:cNvSpPr>
            <a:spLocks noChangeArrowheads="1"/>
          </p:cNvSpPr>
          <p:nvPr/>
        </p:nvSpPr>
        <p:spPr bwMode="auto">
          <a:xfrm>
            <a:off x="5867400" y="4736068"/>
            <a:ext cx="1813317"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1800" b="0" dirty="0" smtClean="0">
                <a:latin typeface="Arial" charset="0"/>
                <a:ea typeface="ＭＳ Ｐゴシック" charset="0"/>
              </a:rPr>
              <a:t>Lower </a:t>
            </a:r>
            <a:r>
              <a:rPr lang="en-US" sz="1800" b="0" dirty="0">
                <a:latin typeface="Arial" charset="0"/>
                <a:ea typeface="ＭＳ Ｐゴシック" charset="0"/>
              </a:rPr>
              <a:t>food web</a:t>
            </a:r>
          </a:p>
        </p:txBody>
      </p:sp>
      <p:sp>
        <p:nvSpPr>
          <p:cNvPr id="20" name="Rectangle 19"/>
          <p:cNvSpPr>
            <a:spLocks noChangeArrowheads="1"/>
          </p:cNvSpPr>
          <p:nvPr/>
        </p:nvSpPr>
        <p:spPr bwMode="auto">
          <a:xfrm>
            <a:off x="5867400" y="5650468"/>
            <a:ext cx="1723549"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dirty="0" smtClean="0">
                <a:latin typeface="Arial" charset="0"/>
                <a:ea typeface="ＭＳ Ｐゴシック" charset="0"/>
              </a:rPr>
              <a:t>Nutrient supply</a:t>
            </a:r>
            <a:endParaRPr lang="en-US" sz="1800" b="0" dirty="0">
              <a:latin typeface="Arial" charset="0"/>
              <a:ea typeface="ＭＳ Ｐゴシック" charset="0"/>
            </a:endParaRPr>
          </a:p>
        </p:txBody>
      </p:sp>
      <p:cxnSp>
        <p:nvCxnSpPr>
          <p:cNvPr id="5" name="Straight Arrow Connector 4"/>
          <p:cNvCxnSpPr/>
          <p:nvPr/>
        </p:nvCxnSpPr>
        <p:spPr>
          <a:xfrm flipV="1">
            <a:off x="6705600" y="5105400"/>
            <a:ext cx="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705600" y="3581400"/>
            <a:ext cx="0" cy="10972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flipV="1">
            <a:off x="6705600" y="2209800"/>
            <a:ext cx="0" cy="10972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19"/>
          <p:cNvSpPr>
            <a:spLocks noChangeArrowheads="1"/>
          </p:cNvSpPr>
          <p:nvPr/>
        </p:nvSpPr>
        <p:spPr bwMode="auto">
          <a:xfrm>
            <a:off x="6773694" y="3124200"/>
            <a:ext cx="44114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defRPr/>
            </a:pPr>
            <a:r>
              <a:rPr lang="en-US" sz="3600" b="0" dirty="0" smtClean="0">
                <a:latin typeface="Arial" charset="0"/>
                <a:ea typeface="ＭＳ Ｐゴシック" charset="0"/>
              </a:rPr>
              <a:t>?</a:t>
            </a:r>
            <a:endParaRPr lang="en-US" sz="3600" b="0" dirty="0">
              <a:latin typeface="Arial" charset="0"/>
              <a:ea typeface="ＭＳ Ｐゴシック" charset="0"/>
            </a:endParaRPr>
          </a:p>
        </p:txBody>
      </p:sp>
    </p:spTree>
    <p:extLst>
      <p:ext uri="{BB962C8B-B14F-4D97-AF65-F5344CB8AC3E}">
        <p14:creationId xmlns:p14="http://schemas.microsoft.com/office/powerpoint/2010/main" xmlns="" val="40643603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0"/>
            <a:ext cx="9144000" cy="914400"/>
          </a:xfrm>
        </p:spPr>
        <p:txBody>
          <a:bodyPr>
            <a:normAutofit/>
          </a:bodyPr>
          <a:lstStyle/>
          <a:p>
            <a:pPr eaLnBrk="1" hangingPunct="1">
              <a:defRPr/>
            </a:pPr>
            <a:r>
              <a:rPr lang="en-US" sz="4000" dirty="0" smtClean="0">
                <a:solidFill>
                  <a:schemeClr val="tx1"/>
                </a:solidFill>
                <a:effectLst/>
                <a:latin typeface="Arial" charset="0"/>
              </a:rPr>
              <a:t>To first order, the answer is yes.</a:t>
            </a:r>
            <a:endParaRPr lang="en-US" sz="72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06550" y="1066800"/>
            <a:ext cx="6470650" cy="4940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04800" y="1981200"/>
            <a:ext cx="1361014" cy="646331"/>
          </a:xfrm>
          <a:prstGeom prst="rect">
            <a:avLst/>
          </a:prstGeom>
          <a:noFill/>
        </p:spPr>
        <p:txBody>
          <a:bodyPr wrap="none" rtlCol="0">
            <a:spAutoFit/>
          </a:bodyPr>
          <a:lstStyle/>
          <a:p>
            <a:pPr algn="ctr"/>
            <a:r>
              <a:rPr lang="en-US" dirty="0" smtClean="0"/>
              <a:t>Zooplankton</a:t>
            </a:r>
          </a:p>
          <a:p>
            <a:pPr algn="ctr"/>
            <a:r>
              <a:rPr lang="en-US" dirty="0" smtClean="0"/>
              <a:t>production</a:t>
            </a:r>
            <a:endParaRPr lang="en-US" dirty="0"/>
          </a:p>
        </p:txBody>
      </p:sp>
      <p:sp>
        <p:nvSpPr>
          <p:cNvPr id="20" name="TextBox 19"/>
          <p:cNvSpPr txBox="1"/>
          <p:nvPr/>
        </p:nvSpPr>
        <p:spPr>
          <a:xfrm>
            <a:off x="375462" y="4382869"/>
            <a:ext cx="1219694" cy="646331"/>
          </a:xfrm>
          <a:prstGeom prst="rect">
            <a:avLst/>
          </a:prstGeom>
          <a:noFill/>
        </p:spPr>
        <p:txBody>
          <a:bodyPr wrap="none" rtlCol="0">
            <a:spAutoFit/>
          </a:bodyPr>
          <a:lstStyle/>
          <a:p>
            <a:pPr algn="ctr"/>
            <a:r>
              <a:rPr lang="en-US" dirty="0" smtClean="0"/>
              <a:t>Benthic</a:t>
            </a:r>
          </a:p>
          <a:p>
            <a:pPr algn="ctr"/>
            <a:r>
              <a:rPr lang="en-US" dirty="0" smtClean="0"/>
              <a:t>production</a:t>
            </a:r>
            <a:endParaRPr lang="en-US" dirty="0"/>
          </a:p>
        </p:txBody>
      </p:sp>
      <p:sp>
        <p:nvSpPr>
          <p:cNvPr id="3" name="Rectangle 2"/>
          <p:cNvSpPr/>
          <p:nvPr/>
        </p:nvSpPr>
        <p:spPr>
          <a:xfrm>
            <a:off x="5105400" y="2438400"/>
            <a:ext cx="838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105400" y="3276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105400" y="57150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2209800" y="1371600"/>
            <a:ext cx="838200" cy="4572000"/>
            <a:chOff x="2209800" y="1371600"/>
            <a:chExt cx="838200" cy="4572000"/>
          </a:xfrm>
        </p:grpSpPr>
        <p:sp>
          <p:nvSpPr>
            <p:cNvPr id="24" name="Rectangle 23"/>
            <p:cNvSpPr/>
            <p:nvPr/>
          </p:nvSpPr>
          <p:spPr>
            <a:xfrm>
              <a:off x="2438400" y="13716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209800" y="3276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209800" y="57150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2438400" y="38100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5181600" y="3810000"/>
            <a:ext cx="6096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143000" y="1219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43000" y="3657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9079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76200"/>
            <a:ext cx="9144000" cy="914400"/>
          </a:xfrm>
        </p:spPr>
        <p:txBody>
          <a:bodyPr>
            <a:noAutofit/>
          </a:bodyPr>
          <a:lstStyle/>
          <a:p>
            <a:pPr>
              <a:defRPr/>
            </a:pPr>
            <a:r>
              <a:rPr lang="en-US" sz="3200" dirty="0">
                <a:latin typeface="Arial" charset="0"/>
              </a:rPr>
              <a:t>North Atlantic </a:t>
            </a:r>
            <a:r>
              <a:rPr lang="en-US" sz="3200" dirty="0" smtClean="0">
                <a:latin typeface="Arial" charset="0"/>
              </a:rPr>
              <a:t>Oscillation: Labrador </a:t>
            </a:r>
            <a:r>
              <a:rPr lang="en-US" sz="3200" dirty="0">
                <a:latin typeface="Arial" charset="0"/>
              </a:rPr>
              <a:t>Slope Water Intrusions Reduce </a:t>
            </a:r>
            <a:r>
              <a:rPr lang="en-US" sz="3200" dirty="0" smtClean="0">
                <a:latin typeface="Arial" charset="0"/>
              </a:rPr>
              <a:t>Nutrient Supply to the Region</a:t>
            </a:r>
            <a:endParaRPr lang="en-US" sz="3200" dirty="0">
              <a:latin typeface="Arial" charset="0"/>
            </a:endParaRPr>
          </a:p>
        </p:txBody>
      </p:sp>
      <p:pic>
        <p:nvPicPr>
          <p:cNvPr id="5550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t="542" r="847"/>
          <a:stretch>
            <a:fillRect/>
          </a:stretch>
        </p:blipFill>
        <p:spPr bwMode="auto">
          <a:xfrm>
            <a:off x="4589457" y="1310640"/>
            <a:ext cx="4334654" cy="49377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9" name="Picture 2" descr="lowNAO"/>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a:xfrm>
            <a:off x="381000" y="1066800"/>
            <a:ext cx="3200400" cy="233521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10" name="Picture 3" descr="highNAO"/>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a:xfrm>
            <a:off x="381000" y="3429000"/>
            <a:ext cx="3200400" cy="2335213"/>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3" name="TextBox 2"/>
          <p:cNvSpPr txBox="1"/>
          <p:nvPr/>
        </p:nvSpPr>
        <p:spPr>
          <a:xfrm>
            <a:off x="501610" y="5791200"/>
            <a:ext cx="2774990" cy="923330"/>
          </a:xfrm>
          <a:prstGeom prst="rect">
            <a:avLst/>
          </a:prstGeom>
          <a:noFill/>
        </p:spPr>
        <p:txBody>
          <a:bodyPr wrap="none" rtlCol="0">
            <a:spAutoFit/>
          </a:bodyPr>
          <a:lstStyle/>
          <a:p>
            <a:r>
              <a:rPr lang="en-US" dirty="0" smtClean="0"/>
              <a:t>Drinkwater et al.</a:t>
            </a:r>
          </a:p>
          <a:p>
            <a:r>
              <a:rPr lang="en-US" dirty="0" smtClean="0"/>
              <a:t>LSW: </a:t>
            </a:r>
            <a:r>
              <a:rPr lang="en-US" dirty="0"/>
              <a:t>low </a:t>
            </a:r>
            <a:r>
              <a:rPr lang="en-US" dirty="0" smtClean="0"/>
              <a:t>nutrients</a:t>
            </a:r>
          </a:p>
          <a:p>
            <a:r>
              <a:rPr lang="en-US" dirty="0" smtClean="0"/>
              <a:t>WSW: nutrients </a:t>
            </a:r>
            <a:r>
              <a:rPr lang="en-US" dirty="0"/>
              <a:t>50% </a:t>
            </a:r>
            <a:r>
              <a:rPr lang="en-US" dirty="0" smtClean="0"/>
              <a:t>higher</a:t>
            </a:r>
            <a:endParaRPr lang="en-US" dirty="0"/>
          </a:p>
        </p:txBody>
      </p:sp>
    </p:spTree>
    <p:extLst>
      <p:ext uri="{BB962C8B-B14F-4D97-AF65-F5344CB8AC3E}">
        <p14:creationId xmlns:p14="http://schemas.microsoft.com/office/powerpoint/2010/main" xmlns="" val="4830432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30" name="Rectangle 22"/>
          <p:cNvSpPr>
            <a:spLocks noChangeArrowheads="1"/>
          </p:cNvSpPr>
          <p:nvPr/>
        </p:nvSpPr>
        <p:spPr bwMode="auto">
          <a:xfrm>
            <a:off x="304800" y="76200"/>
            <a:ext cx="4953000" cy="381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eaLnBrk="1" hangingPunct="1">
              <a:defRPr/>
            </a:pPr>
            <a:endParaRPr lang="en-US" sz="2000" b="0">
              <a:latin typeface="Arial" charset="0"/>
              <a:ea typeface="ＭＳ Ｐゴシック" charset="0"/>
            </a:endParaRPr>
          </a:p>
        </p:txBody>
      </p:sp>
      <p:sp>
        <p:nvSpPr>
          <p:cNvPr id="555031" name="Rectangle 23"/>
          <p:cNvSpPr>
            <a:spLocks noGrp="1" noChangeArrowheads="1"/>
          </p:cNvSpPr>
          <p:nvPr>
            <p:ph type="title" idx="4294967295"/>
          </p:nvPr>
        </p:nvSpPr>
        <p:spPr>
          <a:xfrm>
            <a:off x="0" y="76200"/>
            <a:ext cx="9144000" cy="914400"/>
          </a:xfrm>
        </p:spPr>
        <p:txBody>
          <a:bodyPr>
            <a:noAutofit/>
          </a:bodyPr>
          <a:lstStyle/>
          <a:p>
            <a:pPr eaLnBrk="1" hangingPunct="1">
              <a:defRPr/>
            </a:pPr>
            <a:r>
              <a:rPr lang="en-US" sz="3200" dirty="0" smtClean="0">
                <a:latin typeface="Arial" charset="0"/>
              </a:rPr>
              <a:t>End-to-end models reveal </a:t>
            </a:r>
            <a:r>
              <a:rPr lang="en-US" sz="3200" dirty="0" err="1" smtClean="0">
                <a:latin typeface="Arial" charset="0"/>
              </a:rPr>
              <a:t>interdecadal</a:t>
            </a:r>
            <a:r>
              <a:rPr lang="en-US" sz="3200" dirty="0" smtClean="0">
                <a:latin typeface="Arial" charset="0"/>
              </a:rPr>
              <a:t> variations in ecosystem structure and productivity</a:t>
            </a:r>
            <a:endParaRPr lang="en-US" sz="6000" dirty="0" smtClean="0"/>
          </a:p>
        </p:txBody>
      </p:sp>
      <p:sp>
        <p:nvSpPr>
          <p:cNvPr id="17" name="TextBox 16"/>
          <p:cNvSpPr txBox="1"/>
          <p:nvPr/>
        </p:nvSpPr>
        <p:spPr>
          <a:xfrm>
            <a:off x="0" y="6488668"/>
            <a:ext cx="9144000" cy="369332"/>
          </a:xfrm>
          <a:prstGeom prst="rect">
            <a:avLst/>
          </a:prstGeom>
          <a:solidFill>
            <a:schemeClr val="bg1"/>
          </a:solidFill>
        </p:spPr>
        <p:txBody>
          <a:bodyPr wrap="square" rtlCol="0">
            <a:spAutoFit/>
          </a:bodyPr>
          <a:lstStyle/>
          <a:p>
            <a:pPr algn="ctr"/>
            <a:r>
              <a:rPr lang="en-US" dirty="0" smtClean="0"/>
              <a:t>Steele et al. (2007) </a:t>
            </a:r>
            <a:r>
              <a:rPr lang="en-US" i="1" dirty="0" smtClean="0"/>
              <a:t>Progress in Oceanography </a:t>
            </a:r>
            <a:r>
              <a:rPr lang="en-US" b="1" dirty="0" smtClean="0"/>
              <a:t>74</a:t>
            </a:r>
            <a:r>
              <a:rPr lang="en-US" dirty="0" smtClean="0"/>
              <a:t>, 423-448. </a:t>
            </a:r>
            <a:r>
              <a:rPr lang="en-US" dirty="0"/>
              <a:t>U.S. GLOBEC Contribution </a:t>
            </a:r>
            <a:r>
              <a:rPr lang="en-US" dirty="0" smtClean="0"/>
              <a:t>519.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06550" y="1066800"/>
            <a:ext cx="6470650" cy="4940300"/>
          </a:xfrm>
          <a:prstGeom prst="rect">
            <a:avLst/>
          </a:prstGeom>
          <a:noFill/>
          <a:ln w="0">
            <a:no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304800" y="1981200"/>
            <a:ext cx="1361014" cy="646331"/>
          </a:xfrm>
          <a:prstGeom prst="rect">
            <a:avLst/>
          </a:prstGeom>
          <a:noFill/>
        </p:spPr>
        <p:txBody>
          <a:bodyPr wrap="none" rtlCol="0">
            <a:spAutoFit/>
          </a:bodyPr>
          <a:lstStyle/>
          <a:p>
            <a:pPr algn="ctr"/>
            <a:r>
              <a:rPr lang="en-US" dirty="0" smtClean="0"/>
              <a:t>Zooplankton</a:t>
            </a:r>
          </a:p>
          <a:p>
            <a:pPr algn="ctr"/>
            <a:r>
              <a:rPr lang="en-US" dirty="0" smtClean="0"/>
              <a:t>production</a:t>
            </a:r>
            <a:endParaRPr lang="en-US" dirty="0"/>
          </a:p>
        </p:txBody>
      </p:sp>
      <p:sp>
        <p:nvSpPr>
          <p:cNvPr id="20" name="TextBox 19"/>
          <p:cNvSpPr txBox="1"/>
          <p:nvPr/>
        </p:nvSpPr>
        <p:spPr>
          <a:xfrm>
            <a:off x="375462" y="4382869"/>
            <a:ext cx="1219694" cy="646331"/>
          </a:xfrm>
          <a:prstGeom prst="rect">
            <a:avLst/>
          </a:prstGeom>
          <a:noFill/>
        </p:spPr>
        <p:txBody>
          <a:bodyPr wrap="none" rtlCol="0">
            <a:spAutoFit/>
          </a:bodyPr>
          <a:lstStyle/>
          <a:p>
            <a:pPr algn="ctr"/>
            <a:r>
              <a:rPr lang="en-US" dirty="0" smtClean="0"/>
              <a:t>Benthic</a:t>
            </a:r>
          </a:p>
          <a:p>
            <a:pPr algn="ctr"/>
            <a:r>
              <a:rPr lang="en-US" dirty="0" smtClean="0"/>
              <a:t>production</a:t>
            </a:r>
            <a:endParaRPr lang="en-US" dirty="0"/>
          </a:p>
        </p:txBody>
      </p:sp>
      <p:sp>
        <p:nvSpPr>
          <p:cNvPr id="31" name="Rectangle 30"/>
          <p:cNvSpPr/>
          <p:nvPr/>
        </p:nvSpPr>
        <p:spPr>
          <a:xfrm>
            <a:off x="1143000" y="12192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143000" y="36576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2743200" y="3398520"/>
            <a:ext cx="2781300" cy="182880"/>
            <a:chOff x="2781300" y="3398520"/>
            <a:chExt cx="2781300" cy="182880"/>
          </a:xfrm>
        </p:grpSpPr>
        <p:cxnSp>
          <p:nvCxnSpPr>
            <p:cNvPr id="14" name="Straight Connector 13"/>
            <p:cNvCxnSpPr/>
            <p:nvPr/>
          </p:nvCxnSpPr>
          <p:spPr>
            <a:xfrm>
              <a:off x="2781300" y="3581400"/>
              <a:ext cx="2781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562600" y="3398520"/>
              <a:ext cx="0" cy="1828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781300" y="3398520"/>
              <a:ext cx="0" cy="1828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2743200" y="5867400"/>
            <a:ext cx="2781300" cy="182880"/>
            <a:chOff x="2781300" y="3398520"/>
            <a:chExt cx="2781300" cy="182880"/>
          </a:xfrm>
        </p:grpSpPr>
        <p:cxnSp>
          <p:nvCxnSpPr>
            <p:cNvPr id="39" name="Straight Connector 38"/>
            <p:cNvCxnSpPr/>
            <p:nvPr/>
          </p:nvCxnSpPr>
          <p:spPr>
            <a:xfrm>
              <a:off x="2781300" y="3581400"/>
              <a:ext cx="27813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flipV="1">
              <a:off x="5562600" y="3398520"/>
              <a:ext cx="0" cy="18288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2781300" y="3398520"/>
              <a:ext cx="0" cy="18288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2957213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6488668"/>
            <a:ext cx="9144000" cy="369332"/>
          </a:xfrm>
          <a:prstGeom prst="rect">
            <a:avLst/>
          </a:prstGeom>
          <a:noFill/>
        </p:spPr>
        <p:txBody>
          <a:bodyPr wrap="square" rtlCol="0">
            <a:spAutoFit/>
          </a:bodyPr>
          <a:lstStyle/>
          <a:p>
            <a:pPr algn="ctr"/>
            <a:r>
              <a:rPr lang="en-US" dirty="0" err="1" smtClean="0"/>
              <a:t>Batchelder</a:t>
            </a:r>
            <a:r>
              <a:rPr lang="en-US" dirty="0" smtClean="0"/>
              <a:t> et al. (2002) </a:t>
            </a:r>
            <a:r>
              <a:rPr lang="en-US" i="1" dirty="0" err="1" smtClean="0"/>
              <a:t>Progr</a:t>
            </a:r>
            <a:r>
              <a:rPr lang="en-US" i="1" dirty="0" smtClean="0"/>
              <a:t>. in </a:t>
            </a:r>
            <a:r>
              <a:rPr lang="en-US" i="1" dirty="0" err="1" smtClean="0"/>
              <a:t>Oceanogr</a:t>
            </a:r>
            <a:r>
              <a:rPr lang="en-US" i="1" dirty="0" smtClean="0"/>
              <a:t>.</a:t>
            </a:r>
            <a:r>
              <a:rPr lang="en-US" dirty="0" smtClean="0"/>
              <a:t> </a:t>
            </a:r>
            <a:r>
              <a:rPr lang="en-US" b="1" dirty="0" smtClean="0"/>
              <a:t>53</a:t>
            </a:r>
            <a:r>
              <a:rPr lang="en-US" dirty="0" smtClean="0"/>
              <a:t>, 307-333.   U.S. GLOBEC Contribution #201.</a:t>
            </a:r>
            <a:endParaRPr lang="en-US" dirty="0"/>
          </a:p>
        </p:txBody>
      </p:sp>
      <p:sp>
        <p:nvSpPr>
          <p:cNvPr id="3" name="Title 2"/>
          <p:cNvSpPr>
            <a:spLocks noGrp="1"/>
          </p:cNvSpPr>
          <p:nvPr>
            <p:ph type="title" idx="4294967295"/>
          </p:nvPr>
        </p:nvSpPr>
        <p:spPr>
          <a:xfrm>
            <a:off x="0" y="0"/>
            <a:ext cx="9144000" cy="1219200"/>
          </a:xfrm>
        </p:spPr>
        <p:txBody>
          <a:bodyPr>
            <a:normAutofit/>
          </a:bodyPr>
          <a:lstStyle/>
          <a:p>
            <a:r>
              <a:rPr lang="en-US" sz="3200" kern="1200" dirty="0" smtClean="0">
                <a:solidFill>
                  <a:srgbClr val="000000"/>
                </a:solidFill>
                <a:effectLst/>
                <a:latin typeface="Calibri"/>
                <a:ea typeface="+mn-ea"/>
                <a:cs typeface="+mn-cs"/>
              </a:rPr>
              <a:t>(2) Prototype investigations of biological processes in idealized flow fields</a:t>
            </a:r>
            <a:endParaRPr lang="en-US" sz="6600"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981200"/>
            <a:ext cx="7723606"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772400" y="2362200"/>
            <a:ext cx="1524000" cy="1200329"/>
          </a:xfrm>
          <a:prstGeom prst="rect">
            <a:avLst/>
          </a:prstGeom>
          <a:noFill/>
        </p:spPr>
        <p:txBody>
          <a:bodyPr wrap="square" rtlCol="0">
            <a:spAutoFit/>
          </a:bodyPr>
          <a:lstStyle/>
          <a:p>
            <a:r>
              <a:rPr lang="en-US" sz="2400" dirty="0" smtClean="0"/>
              <a:t>Without vertical migration</a:t>
            </a:r>
            <a:endParaRPr lang="en-US" sz="2400" dirty="0"/>
          </a:p>
        </p:txBody>
      </p:sp>
      <p:sp>
        <p:nvSpPr>
          <p:cNvPr id="6" name="TextBox 5"/>
          <p:cNvSpPr txBox="1"/>
          <p:nvPr/>
        </p:nvSpPr>
        <p:spPr>
          <a:xfrm>
            <a:off x="7772400" y="4514671"/>
            <a:ext cx="1524000" cy="1200329"/>
          </a:xfrm>
          <a:prstGeom prst="rect">
            <a:avLst/>
          </a:prstGeom>
          <a:noFill/>
        </p:spPr>
        <p:txBody>
          <a:bodyPr wrap="square" rtlCol="0">
            <a:spAutoFit/>
          </a:bodyPr>
          <a:lstStyle/>
          <a:p>
            <a:r>
              <a:rPr lang="en-US" sz="2400" dirty="0" smtClean="0"/>
              <a:t>With vertical migration</a:t>
            </a:r>
            <a:endParaRPr lang="en-US" sz="2400" dirty="0"/>
          </a:p>
        </p:txBody>
      </p:sp>
      <p:sp>
        <p:nvSpPr>
          <p:cNvPr id="7" name="TextBox 6"/>
          <p:cNvSpPr txBox="1"/>
          <p:nvPr/>
        </p:nvSpPr>
        <p:spPr>
          <a:xfrm>
            <a:off x="2895600" y="5943600"/>
            <a:ext cx="2306209" cy="369332"/>
          </a:xfrm>
          <a:prstGeom prst="rect">
            <a:avLst/>
          </a:prstGeom>
          <a:noFill/>
        </p:spPr>
        <p:txBody>
          <a:bodyPr wrap="none" rtlCol="0">
            <a:spAutoFit/>
          </a:bodyPr>
          <a:lstStyle/>
          <a:p>
            <a:r>
              <a:rPr lang="en-US" dirty="0" smtClean="0"/>
              <a:t>Distance offshore (km)</a:t>
            </a:r>
            <a:endParaRPr lang="en-US" dirty="0"/>
          </a:p>
        </p:txBody>
      </p:sp>
      <p:sp>
        <p:nvSpPr>
          <p:cNvPr id="8" name="TextBox 7"/>
          <p:cNvSpPr txBox="1"/>
          <p:nvPr/>
        </p:nvSpPr>
        <p:spPr>
          <a:xfrm>
            <a:off x="0" y="1504890"/>
            <a:ext cx="9144000" cy="400110"/>
          </a:xfrm>
          <a:prstGeom prst="rect">
            <a:avLst/>
          </a:prstGeom>
          <a:noFill/>
        </p:spPr>
        <p:txBody>
          <a:bodyPr wrap="square" rtlCol="0">
            <a:spAutoFit/>
          </a:bodyPr>
          <a:lstStyle/>
          <a:p>
            <a:pPr algn="ctr"/>
            <a:r>
              <a:rPr lang="en-US" sz="2000" dirty="0" smtClean="0"/>
              <a:t>A </a:t>
            </a:r>
            <a:r>
              <a:rPr lang="en-US" sz="2000" dirty="0" err="1" smtClean="0"/>
              <a:t>lagrangian</a:t>
            </a:r>
            <a:r>
              <a:rPr lang="en-US" sz="2000" dirty="0" smtClean="0"/>
              <a:t> </a:t>
            </a:r>
            <a:r>
              <a:rPr lang="en-US" sz="2000" dirty="0"/>
              <a:t>ensemble </a:t>
            </a:r>
            <a:r>
              <a:rPr lang="en-US" sz="2000" dirty="0" smtClean="0"/>
              <a:t> individual based model of copepods in an upwelling system</a:t>
            </a:r>
            <a:endParaRPr lang="en-US" sz="2000" dirty="0"/>
          </a:p>
        </p:txBody>
      </p:sp>
      <p:grpSp>
        <p:nvGrpSpPr>
          <p:cNvPr id="16" name="Group 15"/>
          <p:cNvGrpSpPr/>
          <p:nvPr/>
        </p:nvGrpSpPr>
        <p:grpSpPr>
          <a:xfrm>
            <a:off x="4946073" y="2362200"/>
            <a:ext cx="2216727" cy="914400"/>
            <a:chOff x="4946073" y="2362200"/>
            <a:chExt cx="2216727" cy="914400"/>
          </a:xfrm>
        </p:grpSpPr>
        <p:cxnSp>
          <p:nvCxnSpPr>
            <p:cNvPr id="11" name="Straight Arrow Connector 10"/>
            <p:cNvCxnSpPr/>
            <p:nvPr/>
          </p:nvCxnSpPr>
          <p:spPr>
            <a:xfrm flipV="1">
              <a:off x="5334000" y="2743200"/>
              <a:ext cx="1752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4946073" y="2438400"/>
              <a:ext cx="19881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162800" y="23622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4953000" y="4419600"/>
            <a:ext cx="2216727" cy="914400"/>
            <a:chOff x="4946073" y="2362200"/>
            <a:chExt cx="2216727" cy="914400"/>
          </a:xfrm>
        </p:grpSpPr>
        <p:cxnSp>
          <p:nvCxnSpPr>
            <p:cNvPr id="18" name="Straight Arrow Connector 17"/>
            <p:cNvCxnSpPr/>
            <p:nvPr/>
          </p:nvCxnSpPr>
          <p:spPr>
            <a:xfrm flipV="1">
              <a:off x="5334000" y="2743200"/>
              <a:ext cx="1752600" cy="533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4946073" y="2438400"/>
              <a:ext cx="198812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162800" y="2362200"/>
              <a:ext cx="0" cy="457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9829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371600" y="685800"/>
            <a:ext cx="8229600" cy="1143000"/>
          </a:xfrm>
        </p:spPr>
        <p:txBody>
          <a:bodyPr/>
          <a:lstStyle/>
          <a:p>
            <a:r>
              <a:rPr lang="en-US" dirty="0" smtClean="0"/>
              <a:t>(3) Site-specific models</a:t>
            </a:r>
            <a:endParaRPr lang="en-US" dirty="0"/>
          </a:p>
        </p:txBody>
      </p:sp>
      <p:sp>
        <p:nvSpPr>
          <p:cNvPr id="4" name="TextBox 3"/>
          <p:cNvSpPr txBox="1"/>
          <p:nvPr/>
        </p:nvSpPr>
        <p:spPr>
          <a:xfrm>
            <a:off x="834228" y="3462278"/>
            <a:ext cx="7547772" cy="2862322"/>
          </a:xfrm>
          <a:prstGeom prst="rect">
            <a:avLst/>
          </a:prstGeom>
          <a:noFill/>
        </p:spPr>
        <p:txBody>
          <a:bodyPr wrap="none" rtlCol="0">
            <a:spAutoFit/>
          </a:bodyPr>
          <a:lstStyle/>
          <a:p>
            <a:r>
              <a:rPr lang="en-US" sz="3600" dirty="0" smtClean="0"/>
              <a:t>Examples from U.S. GLOBEC Study Sites</a:t>
            </a:r>
          </a:p>
          <a:p>
            <a:pPr marL="1028700" lvl="1" indent="-571500">
              <a:buFont typeface="Arial" pitchFamily="34" charset="0"/>
              <a:buChar char="•"/>
            </a:pPr>
            <a:r>
              <a:rPr lang="en-US" sz="3600" dirty="0" smtClean="0"/>
              <a:t>Southern Ocean</a:t>
            </a:r>
          </a:p>
          <a:p>
            <a:pPr marL="1028700" lvl="1" indent="-571500">
              <a:buFont typeface="Arial" pitchFamily="34" charset="0"/>
              <a:buChar char="•"/>
            </a:pPr>
            <a:r>
              <a:rPr lang="en-US" sz="3600" dirty="0" smtClean="0"/>
              <a:t>Coastal Gulf of Alaska</a:t>
            </a:r>
          </a:p>
          <a:p>
            <a:pPr marL="1028700" lvl="1" indent="-571500">
              <a:buFont typeface="Arial" pitchFamily="34" charset="0"/>
              <a:buChar char="•"/>
            </a:pPr>
            <a:r>
              <a:rPr lang="en-US" sz="3600" dirty="0" smtClean="0"/>
              <a:t>California Current System</a:t>
            </a:r>
          </a:p>
          <a:p>
            <a:pPr marL="1028700" lvl="1" indent="-571500">
              <a:buFont typeface="Arial" pitchFamily="34" charset="0"/>
              <a:buChar char="•"/>
            </a:pPr>
            <a:r>
              <a:rPr lang="en-US" sz="3600" dirty="0" smtClean="0"/>
              <a:t>Northwest Atlantic</a:t>
            </a:r>
            <a:endParaRPr lang="en-US" sz="3600"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l="9880" t="-10000" r="5993" b="7500"/>
          <a:stretch/>
        </p:blipFill>
        <p:spPr>
          <a:xfrm>
            <a:off x="0" y="-304800"/>
            <a:ext cx="2068553" cy="3200400"/>
          </a:xfrm>
          <a:prstGeom prst="rect">
            <a:avLst/>
          </a:prstGeom>
        </p:spPr>
      </p:pic>
    </p:spTree>
    <p:extLst>
      <p:ext uri="{BB962C8B-B14F-4D97-AF65-F5344CB8AC3E}">
        <p14:creationId xmlns:p14="http://schemas.microsoft.com/office/powerpoint/2010/main" xmlns="" val="36528424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1689</TotalTime>
  <Words>2249</Words>
  <Application>Microsoft Office PowerPoint</Application>
  <PresentationFormat>On-screen Show (4:3)</PresentationFormat>
  <Paragraphs>323</Paragraphs>
  <Slides>33</Slides>
  <Notes>33</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5" baseType="lpstr">
      <vt:lpstr>Office Theme</vt:lpstr>
      <vt:lpstr>CorelPhotoPaint.Image.11</vt:lpstr>
      <vt:lpstr>Two decades of progress in physical-biological modeling and prediction</vt:lpstr>
      <vt:lpstr>Slide 2</vt:lpstr>
      <vt:lpstr>(1) Conceptual studies of simplification and predictability</vt:lpstr>
      <vt:lpstr>End-to-end ecosystem analysis: Do top-down and bottom-up productivity estimates agree?</vt:lpstr>
      <vt:lpstr>To first order, the answer is yes.</vt:lpstr>
      <vt:lpstr>North Atlantic Oscillation: Labrador Slope Water Intrusions Reduce Nutrient Supply to the Region</vt:lpstr>
      <vt:lpstr>End-to-end models reveal interdecadal variations in ecosystem structure and productivity</vt:lpstr>
      <vt:lpstr>(2) Prototype investigations of biological processes in idealized flow fields</vt:lpstr>
      <vt:lpstr>(3) Site-specific models</vt:lpstr>
      <vt:lpstr>Southern Ocean – West Antarctic Peninsula</vt:lpstr>
      <vt:lpstr>Coastal Gulf of Alaska</vt:lpstr>
      <vt:lpstr>Why is the CGOA so productive despite being subject to mean winds that are downwelling-favorable?</vt:lpstr>
      <vt:lpstr>(3) Site-specific models</vt:lpstr>
      <vt:lpstr>Application of unstructured meshes in GLOBEC modeling studies of the Northwest Atlantic</vt:lpstr>
      <vt:lpstr>Individual-based models of C. finmarchicus:  effects of different source populations</vt:lpstr>
      <vt:lpstr>Slide 16</vt:lpstr>
      <vt:lpstr>Data assimilation</vt:lpstr>
      <vt:lpstr>Slide 18</vt:lpstr>
      <vt:lpstr>Slide 19</vt:lpstr>
      <vt:lpstr>Linkage With Climate</vt:lpstr>
      <vt:lpstr>A basin-scale coupled physical-biological model reveals impacts of decadal variability on coastal ecosystems</vt:lpstr>
      <vt:lpstr>Applications to Resource Management</vt:lpstr>
      <vt:lpstr>Use of particle tracking methods to inform management of scallops on Georges Bank</vt:lpstr>
      <vt:lpstr>The PDO and marine food chains in the northern California Current: source waters, copepods and salmon</vt:lpstr>
      <vt:lpstr>Slide 25</vt:lpstr>
      <vt:lpstr>A chain of events (in a perfect year)</vt:lpstr>
      <vt:lpstr>1998, 2003-2005 = warm &amp; unproductive; poor salmon returns 1999-2002 and 2008 = cold &amp; productive; record returns 2010 = a mixed bag—poor early, great late!</vt:lpstr>
      <vt:lpstr>Statistical Robustness of the salmon forecasts</vt:lpstr>
      <vt:lpstr>A cautionary tale from the physical climate system</vt:lpstr>
      <vt:lpstr>Regime shifts can change the underlying dynamics</vt:lpstr>
      <vt:lpstr>Changing dynamics can lead to variations in predictability </vt:lpstr>
      <vt:lpstr>Looking forward</vt:lpstr>
      <vt:lpstr>Thank you</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dc:creator>
  <cp:lastModifiedBy>Anthony Smith</cp:lastModifiedBy>
  <cp:revision>109</cp:revision>
  <cp:lastPrinted>2011-09-20T18:48:26Z</cp:lastPrinted>
  <dcterms:created xsi:type="dcterms:W3CDTF">2011-09-06T20:43:45Z</dcterms:created>
  <dcterms:modified xsi:type="dcterms:W3CDTF">2011-10-09T14:21:41Z</dcterms:modified>
</cp:coreProperties>
</file>